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2" r:id="rId3"/>
    <p:sldId id="293" r:id="rId4"/>
    <p:sldId id="294" r:id="rId5"/>
    <p:sldId id="295" r:id="rId6"/>
    <p:sldId id="314" r:id="rId7"/>
    <p:sldId id="296" r:id="rId8"/>
    <p:sldId id="315" r:id="rId9"/>
    <p:sldId id="297" r:id="rId10"/>
    <p:sldId id="313" r:id="rId11"/>
    <p:sldId id="298" r:id="rId12"/>
    <p:sldId id="299" r:id="rId13"/>
    <p:sldId id="316" r:id="rId14"/>
    <p:sldId id="260" r:id="rId15"/>
    <p:sldId id="259" r:id="rId16"/>
    <p:sldId id="261" r:id="rId17"/>
    <p:sldId id="318" r:id="rId18"/>
    <p:sldId id="262" r:id="rId19"/>
    <p:sldId id="263" r:id="rId20"/>
    <p:sldId id="264" r:id="rId21"/>
    <p:sldId id="268" r:id="rId22"/>
    <p:sldId id="281" r:id="rId23"/>
    <p:sldId id="266" r:id="rId24"/>
    <p:sldId id="265" r:id="rId25"/>
    <p:sldId id="267" r:id="rId26"/>
    <p:sldId id="270" r:id="rId27"/>
    <p:sldId id="321" r:id="rId28"/>
    <p:sldId id="320" r:id="rId29"/>
    <p:sldId id="322" r:id="rId30"/>
    <p:sldId id="323" r:id="rId31"/>
    <p:sldId id="269" r:id="rId32"/>
    <p:sldId id="271" r:id="rId33"/>
    <p:sldId id="324" r:id="rId34"/>
    <p:sldId id="325" r:id="rId35"/>
    <p:sldId id="326" r:id="rId36"/>
    <p:sldId id="327" r:id="rId37"/>
    <p:sldId id="310" r:id="rId38"/>
    <p:sldId id="311" r:id="rId39"/>
    <p:sldId id="328" r:id="rId40"/>
    <p:sldId id="312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69" autoAdjust="0"/>
    <p:restoredTop sz="94660"/>
  </p:normalViewPr>
  <p:slideViewPr>
    <p:cSldViewPr>
      <p:cViewPr varScale="1">
        <p:scale>
          <a:sx n="90" d="100"/>
          <a:sy n="90" d="100"/>
        </p:scale>
        <p:origin x="-75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67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70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076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85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38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183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686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58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30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11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101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FD67-8E36-4D27-8B91-B63233A02EA9}" type="datetimeFigureOut">
              <a:rPr lang="zh-TW" altLang="en-US" smtClean="0"/>
              <a:t>2020/2/15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63F96-B468-4187-A119-D5F795259B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32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「簡報背景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00FF"/>
                </a:solidFill>
                <a:ea typeface="文鼎粗隸" panose="02010609010101010101" pitchFamily="49" charset="-120"/>
              </a:rPr>
              <a:t>三年忠班</a:t>
            </a:r>
            <a:r>
              <a:rPr lang="en-US" altLang="zh-TW" dirty="0" smtClean="0">
                <a:solidFill>
                  <a:srgbClr val="0000FF"/>
                </a:solidFill>
                <a:ea typeface="文鼎粗隸" panose="02010609010101010101" pitchFamily="49" charset="-120"/>
              </a:rPr>
              <a:t>_</a:t>
            </a:r>
            <a:r>
              <a:rPr lang="zh-TW" altLang="en-US" dirty="0" smtClean="0">
                <a:solidFill>
                  <a:srgbClr val="0000FF"/>
                </a:solidFill>
                <a:ea typeface="文鼎粗隸" panose="02010609010101010101" pitchFamily="49" charset="-120"/>
              </a:rPr>
              <a:t>幸福奉學教讀報</a:t>
            </a:r>
            <a:endParaRPr lang="zh-TW" altLang="en-US" dirty="0">
              <a:solidFill>
                <a:srgbClr val="0000FF"/>
              </a:solidFill>
              <a:ea typeface="文鼎粗隸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46401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報紙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來源：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國語日報兒童園地文章。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演出方式：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文章背誦表演、學習單教學。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奉學對象：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一年忠班、二年仁班。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日期：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108.12.30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109.1.2</a:t>
            </a: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時間：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早自修。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奉學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小朋友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三年忠班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zh-TW" altLang="en-US" sz="3500" dirty="0" smtClean="0">
                <a:solidFill>
                  <a:srgbClr val="0000FF"/>
                </a:solidFill>
                <a:ea typeface="文鼎粗隸" panose="02010609010101010101" pitchFamily="49" charset="-120"/>
              </a:rPr>
              <a:t>     幸福奉學最快樂，施比受更有福</a:t>
            </a:r>
            <a:endParaRPr lang="zh-TW" altLang="en-US" sz="3500" dirty="0">
              <a:solidFill>
                <a:srgbClr val="0000FF"/>
              </a:solidFill>
              <a:ea typeface="文鼎粗隸" panose="02010609010101010101" pitchFamily="49" charset="-120"/>
            </a:endParaRPr>
          </a:p>
        </p:txBody>
      </p:sp>
      <p:pic>
        <p:nvPicPr>
          <p:cNvPr id="6" name="學點頭學低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2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313">
        <p14:doors dir="vert"/>
      </p:transition>
    </mc:Choice>
    <mc:Fallback>
      <p:transition spd="slow" advTm="143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000FF"/>
                </a:solidFill>
              </a:rPr>
              <a:t>有</a:t>
            </a:r>
            <a:r>
              <a:rPr lang="zh-TW" altLang="en-US" b="1" dirty="0" smtClean="0">
                <a:solidFill>
                  <a:srgbClr val="0000FF"/>
                </a:solidFill>
              </a:rPr>
              <a:t>一天，快學期末時，</a:t>
            </a:r>
            <a:r>
              <a:rPr lang="en-US" altLang="zh-TW" b="1" dirty="0" smtClean="0">
                <a:solidFill>
                  <a:srgbClr val="0000FF"/>
                </a:solidFill>
              </a:rPr>
              <a:t/>
            </a:r>
            <a:br>
              <a:rPr lang="en-US" altLang="zh-TW" b="1" dirty="0" smtClean="0">
                <a:solidFill>
                  <a:srgbClr val="0000FF"/>
                </a:solidFill>
              </a:rPr>
            </a:br>
            <a:r>
              <a:rPr lang="zh-TW" altLang="en-US" b="1" dirty="0" smtClean="0">
                <a:solidFill>
                  <a:srgbClr val="0000FF"/>
                </a:solidFill>
              </a:rPr>
              <a:t>老師說要帶我們到低年級去教讀報。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老師說</a:t>
            </a:r>
            <a:endParaRPr lang="en-US" altLang="zh-TW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我們已經讀一學期報紙</a:t>
            </a:r>
            <a:endParaRPr lang="en-US" altLang="zh-TW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施比受更有福</a:t>
            </a:r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可以去教低年級讀報了</a:t>
            </a:r>
            <a:endParaRPr lang="en-US" altLang="zh-TW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這一次是五至六人一組</a:t>
            </a:r>
            <a:endParaRPr lang="en-US" altLang="zh-TW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分組進行</a:t>
            </a:r>
            <a:endParaRPr lang="en-US" altLang="zh-TW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每一組要背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一篇兒童園地的文章</a:t>
            </a:r>
            <a:endParaRPr lang="en-US" altLang="zh-TW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還要練一首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歌教弟弟妹妹</a:t>
            </a:r>
            <a:endParaRPr lang="en-US" altLang="zh-TW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154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8878">
        <p14:flash/>
      </p:transition>
    </mc:Choice>
    <mc:Fallback>
      <p:transition spd="slow" advTm="88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「簡報背景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8" y="-35672"/>
            <a:ext cx="9147298" cy="689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332656"/>
            <a:ext cx="8363272" cy="8926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400" dirty="0" smtClean="0"/>
              <a:t>                </a:t>
            </a:r>
            <a:r>
              <a:rPr lang="zh-TW" altLang="en-US" b="1" dirty="0" smtClean="0">
                <a:solidFill>
                  <a:srgbClr val="FF0000"/>
                </a:solidFill>
              </a:rPr>
              <a:t>老師說</a:t>
            </a:r>
            <a:r>
              <a:rPr lang="zh-TW" altLang="en-US" b="1" dirty="0">
                <a:solidFill>
                  <a:srgbClr val="FF0000"/>
                </a:solidFill>
              </a:rPr>
              <a:t>每一組都要選一篇文章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0000FF"/>
                </a:solidFill>
              </a:rPr>
              <a:t>選文章</a:t>
            </a:r>
            <a:r>
              <a:rPr lang="zh-TW" altLang="en-US" b="1" dirty="0" smtClean="0">
                <a:solidFill>
                  <a:srgbClr val="0000FF"/>
                </a:solidFill>
              </a:rPr>
              <a:t>要選比較生活化的，低年級小朋友要能聽得懂的，所以我們這組選了</a:t>
            </a:r>
            <a:r>
              <a:rPr lang="en-US" altLang="zh-TW" b="1" dirty="0" smtClean="0">
                <a:solidFill>
                  <a:srgbClr val="0000FF"/>
                </a:solidFill>
              </a:rPr>
              <a:t>〈</a:t>
            </a:r>
            <a:r>
              <a:rPr lang="zh-TW" altLang="en-US" b="1" dirty="0" smtClean="0">
                <a:solidFill>
                  <a:srgbClr val="0000FF"/>
                </a:solidFill>
              </a:rPr>
              <a:t>逛市場</a:t>
            </a:r>
            <a:r>
              <a:rPr lang="en-US" altLang="zh-TW" b="1" dirty="0" smtClean="0">
                <a:solidFill>
                  <a:srgbClr val="0000FF"/>
                </a:solidFill>
              </a:rPr>
              <a:t>〉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86" y="2060848"/>
            <a:ext cx="711702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46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34">
        <p:fade/>
      </p:transition>
    </mc:Choice>
    <mc:Fallback>
      <p:transition spd="med" advTm="60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463"/>
            <a:ext cx="91503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16" y="332656"/>
            <a:ext cx="8820472" cy="1143000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</a:rPr>
              <a:t>我們利用下課練習表演動作，</a:t>
            </a:r>
            <a:r>
              <a:rPr lang="en-US" altLang="zh-TW" sz="4000" b="1" dirty="0" smtClean="0">
                <a:solidFill>
                  <a:srgbClr val="0000FF"/>
                </a:solidFill>
              </a:rPr>
              <a:t/>
            </a:r>
            <a:br>
              <a:rPr lang="en-US" altLang="zh-TW" sz="4000" b="1" dirty="0" smtClean="0">
                <a:solidFill>
                  <a:srgbClr val="0000FF"/>
                </a:solidFill>
              </a:rPr>
            </a:br>
            <a:r>
              <a:rPr lang="zh-TW" altLang="en-US" sz="4000" b="1" dirty="0">
                <a:solidFill>
                  <a:srgbClr val="0000FF"/>
                </a:solidFill>
              </a:rPr>
              <a:t>並在教室先</a:t>
            </a:r>
            <a:r>
              <a:rPr lang="zh-TW" altLang="en-US" sz="4000" b="1" dirty="0" smtClean="0">
                <a:solidFill>
                  <a:srgbClr val="0000FF"/>
                </a:solidFill>
              </a:rPr>
              <a:t>進行表演比賽。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844824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98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672">
        <p14:doors dir="vert"/>
      </p:transition>
    </mc:Choice>
    <mc:Fallback>
      <p:transition spd="slow" advTm="56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463"/>
            <a:ext cx="91503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老師幫我們設計了學習單</a:t>
            </a:r>
            <a:r>
              <a:rPr lang="en-US" altLang="zh-TW" b="1" dirty="0" smtClean="0">
                <a:solidFill>
                  <a:srgbClr val="0000FF"/>
                </a:solidFill>
              </a:rPr>
              <a:t/>
            </a:r>
            <a:br>
              <a:rPr lang="en-US" altLang="zh-TW" b="1" dirty="0" smtClean="0">
                <a:solidFill>
                  <a:srgbClr val="0000FF"/>
                </a:solidFill>
              </a:rPr>
            </a:br>
            <a:r>
              <a:rPr lang="zh-TW" altLang="en-US" b="1" dirty="0" smtClean="0">
                <a:solidFill>
                  <a:srgbClr val="0000FF"/>
                </a:solidFill>
              </a:rPr>
              <a:t>準備表演完用來</a:t>
            </a:r>
            <a:r>
              <a:rPr lang="zh-TW" altLang="en-US" b="1" dirty="0">
                <a:solidFill>
                  <a:srgbClr val="0000FF"/>
                </a:solidFill>
              </a:rPr>
              <a:t>教低年級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91550" cy="501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57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741">
        <p14:flip dir="r"/>
      </p:transition>
    </mc:Choice>
    <mc:Fallback>
      <p:transition spd="slow" advTm="67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463"/>
            <a:ext cx="91503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72" y="1484671"/>
            <a:ext cx="672074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09411" y="283502"/>
            <a:ext cx="7125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rgbClr val="0000FF"/>
                </a:solidFill>
              </a:rPr>
              <a:t>終於我們</a:t>
            </a:r>
            <a:r>
              <a:rPr lang="zh-TW" altLang="en-US" sz="3600" b="1" dirty="0">
                <a:solidFill>
                  <a:srgbClr val="0000FF"/>
                </a:solidFill>
              </a:rPr>
              <a:t>要</a:t>
            </a:r>
            <a:r>
              <a:rPr lang="zh-TW" altLang="en-US" sz="3600" b="1" dirty="0" smtClean="0">
                <a:solidFill>
                  <a:srgbClr val="0000FF"/>
                </a:solidFill>
              </a:rPr>
              <a:t>出發</a:t>
            </a:r>
            <a:endParaRPr lang="en-US" altLang="zh-TW" sz="3600" b="1" dirty="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3600" b="1" dirty="0" smtClean="0">
                <a:solidFill>
                  <a:srgbClr val="0000FF"/>
                </a:solidFill>
              </a:rPr>
              <a:t>一起</a:t>
            </a:r>
            <a:r>
              <a:rPr lang="zh-TW" altLang="en-US" sz="3600" b="1" dirty="0">
                <a:solidFill>
                  <a:srgbClr val="0000FF"/>
                </a:solidFill>
              </a:rPr>
              <a:t>去低年級教讀報了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70768"/>
      </p:ext>
    </p:extLst>
  </p:cSld>
  <p:clrMapOvr>
    <a:masterClrMapping/>
  </p:clrMapOvr>
  <p:transition spd="slow" advTm="1619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463"/>
            <a:ext cx="91503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05" y="1632539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6228184" y="1659381"/>
            <a:ext cx="1656184" cy="1152128"/>
          </a:xfrm>
          <a:prstGeom prst="cloudCallout">
            <a:avLst>
              <a:gd name="adj1" fmla="val -69387"/>
              <a:gd name="adj2" fmla="val 40531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</a:rPr>
              <a:t>小朋友都在看我耶！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11268" y="437188"/>
            <a:ext cx="6732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0000FF"/>
                </a:solidFill>
              </a:rPr>
              <a:t>這兩位是我們的帥哥美女主持人</a:t>
            </a:r>
          </a:p>
        </p:txBody>
      </p:sp>
    </p:spTree>
    <p:extLst>
      <p:ext uri="{BB962C8B-B14F-4D97-AF65-F5344CB8AC3E}">
        <p14:creationId xmlns:p14="http://schemas.microsoft.com/office/powerpoint/2010/main" val="291589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602">
        <p14:flip dir="r"/>
      </p:transition>
    </mc:Choice>
    <mc:Fallback>
      <p:transition spd="slow" advTm="26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463"/>
            <a:ext cx="91503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83568" y="527483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</a:rPr>
              <a:t>我們一邊演 一邊做動作，真不容易</a:t>
            </a:r>
          </a:p>
        </p:txBody>
      </p:sp>
    </p:spTree>
    <p:extLst>
      <p:ext uri="{BB962C8B-B14F-4D97-AF65-F5344CB8AC3E}">
        <p14:creationId xmlns:p14="http://schemas.microsoft.com/office/powerpoint/2010/main" val="187595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295">
        <p14:honeycomb/>
      </p:transition>
    </mc:Choice>
    <mc:Fallback>
      <p:transition spd="slow" advTm="32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463"/>
            <a:ext cx="91503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這組動作好像有點不太整齊哦！</a:t>
            </a:r>
            <a:r>
              <a:rPr lang="en-US" altLang="zh-TW" b="1" dirty="0" smtClean="0">
                <a:solidFill>
                  <a:srgbClr val="0000FF"/>
                </a:solidFill>
              </a:rPr>
              <a:t/>
            </a:r>
            <a:br>
              <a:rPr lang="en-US" altLang="zh-TW" b="1" dirty="0" smtClean="0">
                <a:solidFill>
                  <a:srgbClr val="0000FF"/>
                </a:solidFill>
              </a:rPr>
            </a:br>
            <a:r>
              <a:rPr lang="zh-TW" altLang="en-US" b="1" dirty="0" smtClean="0">
                <a:solidFill>
                  <a:srgbClr val="0000FF"/>
                </a:solidFill>
              </a:rPr>
              <a:t>沒關係，有精神最重要</a:t>
            </a:r>
            <a:r>
              <a:rPr lang="en-US" altLang="zh-TW" b="1" dirty="0" smtClean="0">
                <a:solidFill>
                  <a:srgbClr val="0000FF"/>
                </a:solidFill>
              </a:rPr>
              <a:t/>
            </a:r>
            <a:br>
              <a:rPr lang="en-US" altLang="zh-TW" b="1" dirty="0" smtClean="0">
                <a:solidFill>
                  <a:srgbClr val="0000FF"/>
                </a:solidFill>
              </a:rPr>
            </a:b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557690"/>
      </p:ext>
    </p:extLst>
  </p:cSld>
  <p:clrMapOvr>
    <a:masterClrMapping/>
  </p:clrMapOvr>
  <p:transition spd="slow" advTm="2944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463"/>
            <a:ext cx="91503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4784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62000" y="84400"/>
            <a:ext cx="7619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00FF"/>
                </a:solidFill>
              </a:rPr>
              <a:t>這組是表演</a:t>
            </a:r>
            <a:r>
              <a:rPr lang="en-US" altLang="zh-TW" sz="3600" b="1" dirty="0">
                <a:solidFill>
                  <a:srgbClr val="0000FF"/>
                </a:solidFill>
              </a:rPr>
              <a:t>〈</a:t>
            </a:r>
            <a:r>
              <a:rPr lang="zh-TW" altLang="en-US" sz="3600" b="1" dirty="0">
                <a:solidFill>
                  <a:srgbClr val="0000FF"/>
                </a:solidFill>
              </a:rPr>
              <a:t>好人緣妙招</a:t>
            </a:r>
            <a:r>
              <a:rPr lang="en-US" altLang="zh-TW" sz="3600" b="1" dirty="0">
                <a:solidFill>
                  <a:srgbClr val="0000FF"/>
                </a:solidFill>
              </a:rPr>
              <a:t>〉</a:t>
            </a:r>
            <a:br>
              <a:rPr lang="en-US" altLang="zh-TW" sz="3600" b="1" dirty="0">
                <a:solidFill>
                  <a:srgbClr val="0000FF"/>
                </a:solidFill>
              </a:rPr>
            </a:br>
            <a:r>
              <a:rPr lang="zh-TW" altLang="en-US" sz="3600" b="1" dirty="0">
                <a:solidFill>
                  <a:srgbClr val="0000FF"/>
                </a:solidFill>
              </a:rPr>
              <a:t>不知道小朋友喜不喜歡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3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164">
        <p14:prism isContent="1" isInverted="1"/>
      </p:transition>
    </mc:Choice>
    <mc:Fallback>
      <p:transition spd="slow" advTm="31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463"/>
            <a:ext cx="91503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056784" cy="470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55576" y="404664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00FF"/>
                </a:solidFill>
              </a:rPr>
              <a:t>哇！每一組都好精采</a:t>
            </a:r>
            <a:r>
              <a:rPr lang="en-US" altLang="zh-TW" sz="3600" b="1" dirty="0">
                <a:solidFill>
                  <a:srgbClr val="0000FF"/>
                </a:solidFill>
              </a:rPr>
              <a:t/>
            </a:r>
            <a:br>
              <a:rPr lang="en-US" altLang="zh-TW" sz="3600" b="1" dirty="0">
                <a:solidFill>
                  <a:srgbClr val="0000FF"/>
                </a:solidFill>
              </a:rPr>
            </a:br>
            <a:r>
              <a:rPr lang="zh-TW" altLang="en-US" sz="3600" b="1" dirty="0">
                <a:solidFill>
                  <a:srgbClr val="0000FF"/>
                </a:solidFill>
              </a:rPr>
              <a:t>小朋友目不轉睛地看著我們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5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464">
        <p14:prism/>
      </p:transition>
    </mc:Choice>
    <mc:Fallback>
      <p:transition spd="slow" advTm="24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</a:rPr>
              <a:t>108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年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>9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月教室裡多了一個好朋友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>_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國語日報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/>
            </a:r>
            <a:br>
              <a:rPr lang="en-US" altLang="zh-TW" sz="3200" b="1" dirty="0" smtClean="0">
                <a:solidFill>
                  <a:srgbClr val="0000FF"/>
                </a:solidFill>
              </a:rPr>
            </a:br>
            <a:r>
              <a:rPr lang="zh-TW" altLang="en-US" sz="3200" b="1" dirty="0" smtClean="0">
                <a:solidFill>
                  <a:srgbClr val="0000FF"/>
                </a:solidFill>
              </a:rPr>
              <a:t>我們讀了一學期的國語日報了</a:t>
            </a:r>
            <a:endParaRPr lang="zh-TW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60851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08" y="2924944"/>
            <a:ext cx="489654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542626"/>
      </p:ext>
    </p:extLst>
  </p:cSld>
  <p:clrMapOvr>
    <a:masterClrMapping/>
  </p:clrMapOvr>
  <p:transition spd="slow" advTm="4937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463"/>
            <a:ext cx="91503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668344" y="1916832"/>
            <a:ext cx="615553" cy="45365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獎品當然是一份國語日報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囉！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3568" y="332656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</a:rPr>
              <a:t>每一組表演完，就馬上進行有獎徵答問問題了</a:t>
            </a:r>
            <a:r>
              <a:rPr lang="en-US" altLang="zh-TW" sz="2800" b="1" dirty="0">
                <a:solidFill>
                  <a:srgbClr val="FF0000"/>
                </a:solidFill>
              </a:rPr>
              <a:t/>
            </a:r>
            <a:br>
              <a:rPr lang="en-US" altLang="zh-TW" sz="2800" b="1" dirty="0">
                <a:solidFill>
                  <a:srgbClr val="FF0000"/>
                </a:solidFill>
              </a:rPr>
            </a:b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老師說設計問題不能太難</a:t>
            </a:r>
            <a:r>
              <a:rPr lang="en-US" altLang="zh-TW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要以低年級的程度去設計問題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6816648"/>
      </p:ext>
    </p:extLst>
  </p:cSld>
  <p:clrMapOvr>
    <a:masterClrMapping/>
  </p:clrMapOvr>
  <p:transition spd="slow" advTm="4348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「簡報背景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6624736" cy="441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39949"/>
            <a:ext cx="3183638" cy="212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6804248" y="4725144"/>
            <a:ext cx="2088232" cy="1224136"/>
          </a:xfrm>
          <a:prstGeom prst="cloudCallout">
            <a:avLst>
              <a:gd name="adj1" fmla="val -19247"/>
              <a:gd name="adj2" fmla="val -11573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n>
                  <a:solidFill>
                    <a:srgbClr val="FFFF00"/>
                  </a:solidFill>
                </a:ln>
              </a:rPr>
              <a:t>我們三個人負責站在前面念文章</a:t>
            </a:r>
            <a:endParaRPr lang="zh-TW" altLang="en-US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5536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rgbClr val="0000FF"/>
                </a:solidFill>
              </a:rPr>
              <a:t>表演完，發下學習單，</a:t>
            </a:r>
            <a:endParaRPr lang="en-US" altLang="zh-TW" sz="3600" b="1" dirty="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3600" b="1" dirty="0" smtClean="0">
                <a:solidFill>
                  <a:srgbClr val="0000FF"/>
                </a:solidFill>
              </a:rPr>
              <a:t>我們念一句句子，小朋友就要跟讀一句。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6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943">
        <p14:glitter pattern="hexagon"/>
      </p:transition>
    </mc:Choice>
    <mc:Fallback>
      <p:transition spd="slow" advTm="19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05" y="1844824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91580" y="332656"/>
            <a:ext cx="7560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00FF"/>
                </a:solidFill>
              </a:rPr>
              <a:t>每人負責指導</a:t>
            </a:r>
            <a:r>
              <a:rPr lang="zh-TW" altLang="en-US" sz="3600" b="1" dirty="0" smtClean="0">
                <a:solidFill>
                  <a:srgbClr val="0000FF"/>
                </a:solidFill>
              </a:rPr>
              <a:t>一個</a:t>
            </a:r>
            <a:endParaRPr lang="en-US" altLang="zh-TW" sz="3600" b="1" dirty="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3600" b="1" dirty="0" smtClean="0">
                <a:solidFill>
                  <a:srgbClr val="0000FF"/>
                </a:solidFill>
              </a:rPr>
              <a:t>一</a:t>
            </a:r>
            <a:r>
              <a:rPr lang="zh-TW" altLang="en-US" sz="3600" b="1" dirty="0">
                <a:solidFill>
                  <a:srgbClr val="0000FF"/>
                </a:solidFill>
              </a:rPr>
              <a:t>字一字比給他</a:t>
            </a:r>
            <a:r>
              <a:rPr lang="zh-TW" altLang="en-US" sz="3600" b="1" dirty="0" smtClean="0">
                <a:solidFill>
                  <a:srgbClr val="0000FF"/>
                </a:solidFill>
              </a:rPr>
              <a:t>看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7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135">
        <p14:warp dir="in"/>
      </p:transition>
    </mc:Choice>
    <mc:Fallback>
      <p:transition spd="slow" advTm="31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5460">
            <a:off x="1083055" y="3066380"/>
            <a:ext cx="2536630" cy="323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827584" y="620688"/>
            <a:ext cx="7920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solidFill>
                  <a:srgbClr val="0000FF"/>
                </a:solidFill>
              </a:rPr>
              <a:t>讀報，讓我更有能力教</a:t>
            </a:r>
            <a:r>
              <a:rPr lang="zh-TW" altLang="en-US" sz="4400" b="1" dirty="0">
                <a:solidFill>
                  <a:srgbClr val="0000FF"/>
                </a:solidFill>
              </a:rPr>
              <a:t>別人</a:t>
            </a:r>
            <a:r>
              <a:rPr lang="zh-TW" altLang="en-US" sz="4400" b="1" dirty="0" smtClean="0">
                <a:solidFill>
                  <a:srgbClr val="0000FF"/>
                </a:solidFill>
              </a:rPr>
              <a:t>了。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2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72">
        <p:fade/>
      </p:transition>
    </mc:Choice>
    <mc:Fallback>
      <p:transition spd="med" advTm="18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2328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179512" y="1512329"/>
            <a:ext cx="1584176" cy="1414367"/>
          </a:xfrm>
          <a:prstGeom prst="wedgeEllipseCallout">
            <a:avLst>
              <a:gd name="adj1" fmla="val 91089"/>
              <a:gd name="adj2" fmla="val 48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弟弟要注意聽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971600" y="481925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rgbClr val="0000FF"/>
                </a:solidFill>
              </a:rPr>
              <a:t>我的同學剛好指導到他的弟弟呢！</a:t>
            </a:r>
          </a:p>
        </p:txBody>
      </p:sp>
    </p:spTree>
    <p:extLst>
      <p:ext uri="{BB962C8B-B14F-4D97-AF65-F5344CB8AC3E}">
        <p14:creationId xmlns:p14="http://schemas.microsoft.com/office/powerpoint/2010/main" val="3811508713"/>
      </p:ext>
    </p:extLst>
  </p:cSld>
  <p:clrMapOvr>
    <a:masterClrMapping/>
  </p:clrMapOvr>
  <p:transition spd="slow" advTm="2539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187624" y="501026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0000FF"/>
                </a:solidFill>
              </a:rPr>
              <a:t>我發現二年級比較好教耶！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4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450">
        <p:blinds dir="vert"/>
      </p:transition>
    </mc:Choice>
    <mc:Fallback>
      <p:transition spd="slow" advTm="145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7596336" y="1556792"/>
            <a:ext cx="914400" cy="43924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小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弟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弟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小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妹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妹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要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認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真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讀</a:t>
            </a:r>
            <a:endParaRPr lang="en-US" altLang="zh-TW" sz="24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</a:rPr>
              <a:t>哦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24343"/>
            <a:ext cx="6682689" cy="501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339752" y="404664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0000FF"/>
                </a:solidFill>
              </a:rPr>
              <a:t>跟讀文章很好玩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3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932">
        <p14:warp dir="in"/>
      </p:transition>
    </mc:Choice>
    <mc:Fallback>
      <p:transition spd="slow" advTm="19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496944" cy="1143000"/>
          </a:xfrm>
        </p:spPr>
        <p:txBody>
          <a:bodyPr>
            <a:no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</a:rPr>
              <a:t>教會他們讓我很有成就感，</a:t>
            </a:r>
            <a:r>
              <a:rPr lang="en-US" altLang="zh-TW" sz="2800" b="1" dirty="0" smtClean="0">
                <a:solidFill>
                  <a:srgbClr val="0000FF"/>
                </a:solidFill>
              </a:rPr>
              <a:t/>
            </a:r>
            <a:br>
              <a:rPr lang="en-US" altLang="zh-TW" sz="2800" b="1" dirty="0" smtClean="0">
                <a:solidFill>
                  <a:srgbClr val="0000FF"/>
                </a:solidFill>
              </a:rPr>
            </a:br>
            <a:r>
              <a:rPr lang="zh-TW" altLang="en-US" sz="2800" b="1" dirty="0" smtClean="0">
                <a:solidFill>
                  <a:srgbClr val="0000FF"/>
                </a:solidFill>
              </a:rPr>
              <a:t>我們主要是教他們找文章中的疊字，和用疊字來造句。</a:t>
            </a:r>
            <a:endParaRPr lang="zh-TW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27164"/>
            <a:ext cx="6912768" cy="306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8" y="1268760"/>
            <a:ext cx="4176464" cy="240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95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355">
        <p14:glitter pattern="hexagon"/>
      </p:transition>
    </mc:Choice>
    <mc:Fallback>
      <p:transition spd="slow" advTm="23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</a:rPr>
              <a:t>這是二年級的學習單，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/>
            </a:r>
            <a:br>
              <a:rPr lang="en-US" altLang="zh-TW" sz="3200" b="1" dirty="0" smtClean="0">
                <a:solidFill>
                  <a:srgbClr val="0000FF"/>
                </a:solidFill>
              </a:rPr>
            </a:br>
            <a:r>
              <a:rPr lang="zh-TW" altLang="en-US" sz="3200" b="1" dirty="0" smtClean="0">
                <a:solidFill>
                  <a:srgbClr val="0000FF"/>
                </a:solidFill>
              </a:rPr>
              <a:t>除了認識疊字，還增加認識文章中的四字語詞哦！</a:t>
            </a:r>
            <a:endParaRPr lang="zh-TW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632848" cy="538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38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778">
        <p:dissolve/>
      </p:transition>
    </mc:Choice>
    <mc:Fallback>
      <p:transition spd="slow" advTm="377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8640"/>
            <a:ext cx="6656129" cy="62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164288" y="440668"/>
            <a:ext cx="1661993" cy="59766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這個</a:t>
            </a:r>
            <a:r>
              <a:rPr lang="zh-TW" altLang="en-US" sz="3200" b="1" dirty="0">
                <a:solidFill>
                  <a:srgbClr val="FF0000"/>
                </a:solidFill>
              </a:rPr>
              <a:t>小朋友說她學會了四字語詞和疊字，還有最開心的時間是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和們</a:t>
            </a:r>
            <a:r>
              <a:rPr lang="zh-TW" altLang="en-US" sz="3200" b="1" dirty="0">
                <a:solidFill>
                  <a:srgbClr val="FF0000"/>
                </a:solidFill>
              </a:rPr>
              <a:t>我一起跳舞，我看了真開心呀！</a:t>
            </a:r>
          </a:p>
        </p:txBody>
      </p:sp>
    </p:spTree>
    <p:extLst>
      <p:ext uri="{BB962C8B-B14F-4D97-AF65-F5344CB8AC3E}">
        <p14:creationId xmlns:p14="http://schemas.microsoft.com/office/powerpoint/2010/main" val="237303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521">
        <p14:reveal/>
      </p:transition>
    </mc:Choice>
    <mc:Fallback>
      <p:transition spd="slow" advTm="45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</a:rPr>
              <a:t>老師天天讓我們朗讀國語日報文章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/>
            </a:r>
            <a:br>
              <a:rPr lang="en-US" altLang="zh-TW" sz="3200" b="1" dirty="0" smtClean="0">
                <a:solidFill>
                  <a:srgbClr val="0000FF"/>
                </a:solidFill>
              </a:rPr>
            </a:br>
            <a:r>
              <a:rPr lang="zh-TW" altLang="en-US" sz="3200" b="1" dirty="0">
                <a:solidFill>
                  <a:srgbClr val="0000FF"/>
                </a:solidFill>
              </a:rPr>
              <a:t>我已讀了上百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篇─跟上百個小作家學習了</a:t>
            </a:r>
            <a:endParaRPr lang="zh-TW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80" y="1484784"/>
            <a:ext cx="5277040" cy="510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1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87">
        <p:split orient="vert"/>
      </p:transition>
    </mc:Choice>
    <mc:Fallback>
      <p:transition spd="slow" advTm="39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「簡報背景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我最喜歡這個小朋友畫的草莓牛奶，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/>
            </a:r>
            <a:br>
              <a:rPr lang="en-US" altLang="zh-TW" sz="3600" b="1" dirty="0" smtClean="0">
                <a:solidFill>
                  <a:srgbClr val="FF0000"/>
                </a:solidFill>
              </a:rPr>
            </a:br>
            <a:r>
              <a:rPr lang="zh-TW" altLang="en-US" sz="3600" b="1" dirty="0" smtClean="0">
                <a:solidFill>
                  <a:srgbClr val="FF0000"/>
                </a:solidFill>
              </a:rPr>
              <a:t>看得我都快流口水了呢！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/>
            </a:r>
            <a:br>
              <a:rPr lang="en-US" altLang="zh-TW" sz="3600" b="1" dirty="0" smtClean="0">
                <a:solidFill>
                  <a:srgbClr val="FF0000"/>
                </a:solidFill>
              </a:rPr>
            </a:br>
            <a:r>
              <a:rPr lang="zh-TW" altLang="en-US" sz="3600" b="1" dirty="0" smtClean="0">
                <a:solidFill>
                  <a:srgbClr val="0000FF"/>
                </a:solidFill>
              </a:rPr>
              <a:t>還有那小朋友看著考卷為什麼哭哭呢？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7682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072743"/>
      </p:ext>
    </p:extLst>
  </p:cSld>
  <p:clrMapOvr>
    <a:masterClrMapping/>
  </p:clrMapOvr>
  <p:transition spd="slow" advTm="4826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68125"/>
            <a:ext cx="7344816" cy="489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81455" y="33265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00FF"/>
                </a:solidFill>
              </a:rPr>
              <a:t>最後結束前，我們要教他們好品德的歌了</a:t>
            </a:r>
            <a:r>
              <a:rPr lang="en-US" altLang="zh-TW" sz="3600" b="1" dirty="0">
                <a:solidFill>
                  <a:srgbClr val="0000FF"/>
                </a:solidFill>
              </a:rPr>
              <a:t/>
            </a:r>
            <a:br>
              <a:rPr lang="en-US" altLang="zh-TW" sz="3600" b="1" dirty="0">
                <a:solidFill>
                  <a:srgbClr val="0000FF"/>
                </a:solidFill>
              </a:rPr>
            </a:br>
            <a:r>
              <a:rPr lang="en-US" altLang="zh-TW" sz="3600" b="1" dirty="0">
                <a:solidFill>
                  <a:srgbClr val="0000FF"/>
                </a:solidFill>
              </a:rPr>
              <a:t>〈</a:t>
            </a:r>
            <a:r>
              <a:rPr lang="zh-TW" altLang="en-US" sz="3600" b="1" dirty="0">
                <a:solidFill>
                  <a:srgbClr val="0000FF"/>
                </a:solidFill>
              </a:rPr>
              <a:t>學點頭，學低頭，不要學拳頭</a:t>
            </a:r>
            <a:r>
              <a:rPr lang="en-US" altLang="zh-TW" sz="3600" b="1" dirty="0">
                <a:solidFill>
                  <a:srgbClr val="0000FF"/>
                </a:solidFill>
              </a:rPr>
              <a:t>〉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481">
        <p14:flip dir="r"/>
      </p:transition>
    </mc:Choice>
    <mc:Fallback>
      <p:transition spd="slow" advTm="34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28" y="2420888"/>
            <a:ext cx="418267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716868" cy="380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899592" y="116306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00FF"/>
                </a:solidFill>
              </a:rPr>
              <a:t>我們一起唱歌和猜拳，</a:t>
            </a:r>
            <a:r>
              <a:rPr lang="en-US" altLang="zh-TW" sz="3600" b="1" dirty="0">
                <a:solidFill>
                  <a:srgbClr val="0000FF"/>
                </a:solidFill>
              </a:rPr>
              <a:t/>
            </a:r>
            <a:br>
              <a:rPr lang="en-US" altLang="zh-TW" sz="3600" b="1" dirty="0">
                <a:solidFill>
                  <a:srgbClr val="0000FF"/>
                </a:solidFill>
              </a:rPr>
            </a:br>
            <a:r>
              <a:rPr lang="zh-TW" altLang="en-US" sz="3600" b="1" dirty="0">
                <a:solidFill>
                  <a:srgbClr val="0000FF"/>
                </a:solidFill>
              </a:rPr>
              <a:t>我好像變成他們的偶像了。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26775322"/>
      </p:ext>
    </p:extLst>
  </p:cSld>
  <p:clrMapOvr>
    <a:masterClrMapping/>
  </p:clrMapOvr>
  <p:transition spd="slow" advTm="2546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感恩低年級小朋友</a:t>
            </a:r>
            <a:r>
              <a:rPr lang="en-US" altLang="zh-TW" dirty="0" smtClean="0">
                <a:solidFill>
                  <a:srgbClr val="0000FF"/>
                </a:solidFill>
              </a:rPr>
              <a:t/>
            </a:r>
            <a:br>
              <a:rPr lang="en-US" altLang="zh-TW" dirty="0" smtClean="0">
                <a:solidFill>
                  <a:srgbClr val="0000FF"/>
                </a:solidFill>
              </a:rPr>
            </a:br>
            <a:r>
              <a:rPr lang="zh-TW" altLang="en-US" dirty="0" smtClean="0">
                <a:solidFill>
                  <a:srgbClr val="0000FF"/>
                </a:solidFill>
              </a:rPr>
              <a:t>讓我們有機會去幸福奉學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36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004">
        <p14:vortex dir="r"/>
      </p:transition>
    </mc:Choice>
    <mc:Fallback>
      <p:transition spd="slow" advTm="20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感恩低年級老師，給我們學習的機會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1739105"/>
            <a:ext cx="7356103" cy="460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8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92">
        <p:split orient="vert"/>
      </p:transition>
    </mc:Choice>
    <mc:Fallback>
      <p:transition spd="slow" advTm="28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我們把國語日報送給了弟弟妹妹</a:t>
            </a:r>
            <a:r>
              <a:rPr lang="en-US" altLang="zh-TW" b="1" dirty="0" smtClean="0">
                <a:solidFill>
                  <a:srgbClr val="0000FF"/>
                </a:solidFill>
              </a:rPr>
              <a:t/>
            </a:r>
            <a:br>
              <a:rPr lang="en-US" altLang="zh-TW" b="1" dirty="0" smtClean="0">
                <a:solidFill>
                  <a:srgbClr val="0000FF"/>
                </a:solidFill>
              </a:rPr>
            </a:br>
            <a:r>
              <a:rPr lang="zh-TW" altLang="en-US" b="1" dirty="0" smtClean="0">
                <a:solidFill>
                  <a:srgbClr val="0000FF"/>
                </a:solidFill>
              </a:rPr>
              <a:t>希望他們</a:t>
            </a:r>
            <a:r>
              <a:rPr lang="zh-TW" altLang="en-US" b="1" dirty="0">
                <a:solidFill>
                  <a:srgbClr val="0000FF"/>
                </a:solidFill>
              </a:rPr>
              <a:t>也能愛上讀報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70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2738">
        <p14:switch dir="r"/>
      </p:transition>
    </mc:Choice>
    <mc:Fallback>
      <p:transition spd="slow" advTm="27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600" b="1" dirty="0" smtClean="0">
                <a:solidFill>
                  <a:srgbClr val="0000FF"/>
                </a:solidFill>
              </a:rPr>
              <a:t>班上同學媽媽說我們好棒！</a:t>
            </a:r>
            <a:r>
              <a:rPr lang="en-US" altLang="zh-TW" sz="3600" b="1" dirty="0" smtClean="0">
                <a:solidFill>
                  <a:srgbClr val="0000FF"/>
                </a:solidFill>
              </a:rPr>
              <a:t/>
            </a:r>
            <a:br>
              <a:rPr lang="en-US" altLang="zh-TW" sz="3600" b="1" dirty="0" smtClean="0">
                <a:solidFill>
                  <a:srgbClr val="0000FF"/>
                </a:solidFill>
              </a:rPr>
            </a:br>
            <a:r>
              <a:rPr lang="zh-TW" altLang="en-US" sz="3600" b="1" dirty="0" smtClean="0">
                <a:solidFill>
                  <a:srgbClr val="0000FF"/>
                </a:solidFill>
              </a:rPr>
              <a:t>做點心請我們吃，真是美好的回憶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22649" cy="4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060150"/>
      </p:ext>
    </p:extLst>
  </p:cSld>
  <p:clrMapOvr>
    <a:masterClrMapping/>
  </p:clrMapOvr>
  <p:transition spd="slow" advTm="3498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681005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23528" y="260648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00FF"/>
                </a:solidFill>
              </a:rPr>
              <a:t>這次我擔任的是主持人的工作，</a:t>
            </a:r>
            <a:r>
              <a:rPr lang="en-US" altLang="zh-TW" sz="3600" b="1" dirty="0">
                <a:solidFill>
                  <a:srgbClr val="0000FF"/>
                </a:solidFill>
              </a:rPr>
              <a:t/>
            </a:r>
            <a:br>
              <a:rPr lang="en-US" altLang="zh-TW" sz="3600" b="1" dirty="0">
                <a:solidFill>
                  <a:srgbClr val="0000FF"/>
                </a:solidFill>
              </a:rPr>
            </a:br>
            <a:r>
              <a:rPr lang="zh-TW" altLang="en-US" sz="3600" b="1" dirty="0">
                <a:solidFill>
                  <a:srgbClr val="0000FF"/>
                </a:solidFill>
              </a:rPr>
              <a:t>我幫忙讓流程可以很順利的進行，</a:t>
            </a:r>
            <a:r>
              <a:rPr lang="en-US" altLang="zh-TW" sz="3600" b="1" dirty="0">
                <a:solidFill>
                  <a:srgbClr val="0000FF"/>
                </a:solidFill>
              </a:rPr>
              <a:t/>
            </a:r>
            <a:br>
              <a:rPr lang="en-US" altLang="zh-TW" sz="3600" b="1" dirty="0">
                <a:solidFill>
                  <a:srgbClr val="0000FF"/>
                </a:solidFill>
              </a:rPr>
            </a:br>
            <a:r>
              <a:rPr lang="zh-TW" altLang="en-US" sz="3600" b="1" dirty="0">
                <a:solidFill>
                  <a:srgbClr val="0000FF"/>
                </a:solidFill>
              </a:rPr>
              <a:t>也體會到了當老師的辛苦。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45312"/>
      </p:ext>
    </p:extLst>
  </p:cSld>
  <p:clrMapOvr>
    <a:masterClrMapping/>
  </p:clrMapOvr>
  <p:transition spd="slow" advTm="3817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761725" cy="507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478845" y="260648"/>
            <a:ext cx="61863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rgbClr val="0000FF"/>
                </a:solidFill>
              </a:rPr>
              <a:t>我的同學說</a:t>
            </a:r>
            <a:endParaRPr lang="en-US" altLang="zh-TW" sz="3600" b="1" dirty="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3600" b="1" dirty="0" smtClean="0">
                <a:solidFill>
                  <a:srgbClr val="0000FF"/>
                </a:solidFill>
              </a:rPr>
              <a:t>他終於知道老師教他很辛苦了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44040"/>
      </p:ext>
    </p:extLst>
  </p:cSld>
  <p:clrMapOvr>
    <a:masterClrMapping/>
  </p:clrMapOvr>
  <p:transition spd="slow" advTm="2843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5400" b="1" dirty="0" smtClean="0">
                <a:solidFill>
                  <a:srgbClr val="0000FF"/>
                </a:solidFill>
              </a:rPr>
              <a:t>讀報</a:t>
            </a:r>
            <a:endParaRPr lang="en-US" altLang="zh-TW" sz="54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zh-TW" altLang="en-US" sz="5400" b="1" dirty="0" smtClean="0">
                <a:solidFill>
                  <a:srgbClr val="0000FF"/>
                </a:solidFill>
              </a:rPr>
              <a:t>讓我留下</a:t>
            </a:r>
            <a:endParaRPr lang="en-US" altLang="zh-TW" sz="54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zh-TW" altLang="en-US" sz="5400" b="1" dirty="0" smtClean="0">
                <a:solidFill>
                  <a:srgbClr val="0000FF"/>
                </a:solidFill>
              </a:rPr>
              <a:t>美好的童年回憶</a:t>
            </a:r>
            <a:endParaRPr lang="zh-TW" altLang="en-US" sz="5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91177"/>
      </p:ext>
    </p:extLst>
  </p:cSld>
  <p:clrMapOvr>
    <a:masterClrMapping/>
  </p:clrMapOvr>
  <p:transition spd="slow" advTm="1695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38138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 smtClean="0">
                <a:solidFill>
                  <a:srgbClr val="1308EA"/>
                </a:solidFill>
              </a:rPr>
              <a:t>老師也讓我們天天寫「讀報紀錄簿」</a:t>
            </a:r>
            <a:r>
              <a:rPr lang="en-US" altLang="zh-TW" sz="3600" b="1" dirty="0" smtClean="0">
                <a:solidFill>
                  <a:srgbClr val="1308EA"/>
                </a:solidFill>
              </a:rPr>
              <a:t/>
            </a:r>
            <a:br>
              <a:rPr lang="en-US" altLang="zh-TW" sz="3600" b="1" dirty="0" smtClean="0">
                <a:solidFill>
                  <a:srgbClr val="1308EA"/>
                </a:solidFill>
              </a:rPr>
            </a:br>
            <a:r>
              <a:rPr lang="zh-TW" altLang="en-US" sz="3600" b="1" dirty="0">
                <a:solidFill>
                  <a:srgbClr val="1308EA"/>
                </a:solidFill>
              </a:rPr>
              <a:t>我也寫了上百</a:t>
            </a:r>
            <a:r>
              <a:rPr lang="zh-TW" altLang="en-US" sz="3600" b="1" dirty="0" smtClean="0">
                <a:solidFill>
                  <a:srgbClr val="1308EA"/>
                </a:solidFill>
              </a:rPr>
              <a:t>篇─跟上百個小作家學習寫作了</a:t>
            </a:r>
            <a:endParaRPr lang="zh-TW" altLang="en-US" sz="3600" b="1" dirty="0">
              <a:solidFill>
                <a:srgbClr val="1308EA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02572"/>
            <a:ext cx="6258272" cy="469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56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471">
        <p:circle/>
      </p:transition>
    </mc:Choice>
    <mc:Fallback>
      <p:transition spd="slow" advTm="547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rgbClr val="0000FF"/>
                </a:solidFill>
                <a:ea typeface="文鼎粗隸" panose="02010609010101010101" pitchFamily="49" charset="-120"/>
              </a:rPr>
              <a:t>讀</a:t>
            </a:r>
            <a:r>
              <a:rPr lang="zh-TW" altLang="en-US" sz="5400" dirty="0" smtClean="0">
                <a:solidFill>
                  <a:srgbClr val="0000FF"/>
                </a:solidFill>
                <a:ea typeface="文鼎粗隸" panose="02010609010101010101" pitchFamily="49" charset="-120"/>
              </a:rPr>
              <a:t>報</a:t>
            </a:r>
            <a:r>
              <a:rPr lang="zh-TW" altLang="en-US" sz="5400" dirty="0">
                <a:solidFill>
                  <a:srgbClr val="0000FF"/>
                </a:solidFill>
                <a:ea typeface="文鼎粗隸" panose="02010609010101010101" pitchFamily="49" charset="-120"/>
              </a:rPr>
              <a:t>大家一起來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53593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讀報讀報真有趣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大家通通可以讀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你讀報呀我讀報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增加智慧語文強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幸福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奉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學真好玩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原來我也很厲害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希望大家一起來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個愛報好孩子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267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904">
        <p14:flip dir="r"/>
      </p:transition>
    </mc:Choice>
    <mc:Fallback>
      <p:transition spd="slow" advTm="49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b="1" dirty="0" smtClean="0">
                <a:solidFill>
                  <a:srgbClr val="0000FF"/>
                </a:solidFill>
              </a:rPr>
              <a:t>我們讀報不只讀寫</a:t>
            </a:r>
            <a:r>
              <a:rPr lang="en-US" altLang="zh-TW" sz="3600" b="1" dirty="0" smtClean="0">
                <a:solidFill>
                  <a:srgbClr val="0000FF"/>
                </a:solidFill>
              </a:rPr>
              <a:t/>
            </a:r>
            <a:br>
              <a:rPr lang="en-US" altLang="zh-TW" sz="3600" b="1" dirty="0" smtClean="0">
                <a:solidFill>
                  <a:srgbClr val="0000FF"/>
                </a:solidFill>
              </a:rPr>
            </a:br>
            <a:r>
              <a:rPr lang="zh-TW" altLang="en-US" sz="3600" b="1" dirty="0" smtClean="0">
                <a:solidFill>
                  <a:srgbClr val="0000FF"/>
                </a:solidFill>
              </a:rPr>
              <a:t>還用讀報來表演─雙人演說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192688" cy="464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051720" y="623731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00FF"/>
                </a:solidFill>
              </a:rPr>
              <a:t>我們一邊看表演，一邊吃點心好開心。</a:t>
            </a:r>
            <a:endParaRPr lang="zh-TW" alt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56636"/>
      </p:ext>
    </p:extLst>
  </p:cSld>
  <p:clrMapOvr>
    <a:masterClrMapping/>
  </p:clrMapOvr>
  <p:transition spd="slow" advTm="4666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輪到我們要展現成果了，</a:t>
            </a:r>
            <a:r>
              <a:rPr lang="en-US" altLang="zh-TW" b="1" dirty="0" smtClean="0">
                <a:solidFill>
                  <a:srgbClr val="0000FF"/>
                </a:solidFill>
              </a:rPr>
              <a:t/>
            </a:r>
            <a:br>
              <a:rPr lang="en-US" altLang="zh-TW" b="1" dirty="0" smtClean="0">
                <a:solidFill>
                  <a:srgbClr val="0000FF"/>
                </a:solidFill>
              </a:rPr>
            </a:br>
            <a:r>
              <a:rPr lang="zh-TW" altLang="en-US" b="1" dirty="0" smtClean="0">
                <a:solidFill>
                  <a:srgbClr val="0000FF"/>
                </a:solidFill>
              </a:rPr>
              <a:t>我緊張兮兮又忐忑不安。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620660" cy="395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08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4563">
        <p14:switch dir="r"/>
      </p:transition>
    </mc:Choice>
    <mc:Fallback>
      <p:transition spd="slow" advTm="45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1512168"/>
          </a:xfrm>
        </p:spPr>
        <p:txBody>
          <a:bodyPr>
            <a:normAutofit fontScale="90000"/>
          </a:bodyPr>
          <a:lstStyle/>
          <a:p>
            <a:r>
              <a:rPr lang="zh-TW" altLang="en-US" sz="3200" b="1" dirty="0">
                <a:solidFill>
                  <a:srgbClr val="0000FF"/>
                </a:solidFill>
              </a:rPr>
              <a:t>雙人演說很簡單，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把國語日報文章背起來，一起</a:t>
            </a:r>
            <a:r>
              <a:rPr lang="zh-TW" altLang="en-US" sz="3200" b="1" dirty="0">
                <a:solidFill>
                  <a:srgbClr val="0000FF"/>
                </a:solidFill>
              </a:rPr>
              <a:t>想動作就可以</a:t>
            </a:r>
            <a:r>
              <a:rPr lang="zh-TW" altLang="en-US" sz="3200" b="1" dirty="0" smtClean="0">
                <a:solidFill>
                  <a:srgbClr val="0000FF"/>
                </a:solidFill>
              </a:rPr>
              <a:t>了，最後我們這組有得獎，我好開心。</a:t>
            </a:r>
            <a:r>
              <a:rPr lang="zh-TW" altLang="en-US" sz="3200" dirty="0">
                <a:solidFill>
                  <a:srgbClr val="0000FF"/>
                </a:solidFill>
              </a:rPr>
              <a:t/>
            </a:r>
            <a:br>
              <a:rPr lang="zh-TW" altLang="en-US" sz="3200" dirty="0">
                <a:solidFill>
                  <a:srgbClr val="0000FF"/>
                </a:solidFill>
              </a:rPr>
            </a:br>
            <a:endParaRPr lang="zh-TW" altLang="en-US" sz="3200" dirty="0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546" y="1739221"/>
            <a:ext cx="6042248" cy="453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07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268">
        <p14:flythrough/>
      </p:transition>
    </mc:Choice>
    <mc:Fallback>
      <p:transition spd="slow" advTm="52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感恩我的同伴</a:t>
            </a:r>
            <a:r>
              <a:rPr lang="en-US" altLang="zh-TW" b="1" dirty="0" smtClean="0">
                <a:solidFill>
                  <a:srgbClr val="0000FF"/>
                </a:solidFill>
              </a:rPr>
              <a:t/>
            </a:r>
            <a:br>
              <a:rPr lang="en-US" altLang="zh-TW" b="1" dirty="0" smtClean="0">
                <a:solidFill>
                  <a:srgbClr val="0000FF"/>
                </a:solidFill>
              </a:rPr>
            </a:br>
            <a:r>
              <a:rPr lang="zh-TW" altLang="en-US" b="1" dirty="0" smtClean="0">
                <a:solidFill>
                  <a:srgbClr val="0000FF"/>
                </a:solidFill>
              </a:rPr>
              <a:t>要不是</a:t>
            </a:r>
            <a:r>
              <a:rPr lang="zh-TW" altLang="en-US" b="1" dirty="0">
                <a:solidFill>
                  <a:srgbClr val="0000FF"/>
                </a:solidFill>
              </a:rPr>
              <a:t>有</a:t>
            </a:r>
            <a:r>
              <a:rPr lang="zh-TW" altLang="en-US" b="1" dirty="0" smtClean="0">
                <a:solidFill>
                  <a:srgbClr val="0000FF"/>
                </a:solidFill>
              </a:rPr>
              <a:t>你，我們不可能第一名。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7344815" cy="50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28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48">
        <p14:prism isInverted="1"/>
      </p:transition>
    </mc:Choice>
    <mc:Fallback>
      <p:transition spd="slow" advTm="50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1143000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</a:rPr>
              <a:t>哇！一天一天的讀報，</a:t>
            </a:r>
            <a:r>
              <a:rPr lang="en-US" altLang="zh-TW" sz="3200" b="1" dirty="0" smtClean="0">
                <a:solidFill>
                  <a:srgbClr val="0000FF"/>
                </a:solidFill>
              </a:rPr>
              <a:t/>
            </a:r>
            <a:br>
              <a:rPr lang="en-US" altLang="zh-TW" sz="3200" b="1" dirty="0" smtClean="0">
                <a:solidFill>
                  <a:srgbClr val="0000FF"/>
                </a:solidFill>
              </a:rPr>
            </a:br>
            <a:r>
              <a:rPr lang="zh-TW" altLang="en-US" sz="3200" b="1" dirty="0" smtClean="0">
                <a:solidFill>
                  <a:srgbClr val="0000FF"/>
                </a:solidFill>
              </a:rPr>
              <a:t>我們竟做了這麼多讀報的活動。</a:t>
            </a:r>
            <a:endParaRPr lang="zh-TW" altLang="en-US" sz="3200" b="1" dirty="0">
              <a:solidFill>
                <a:srgbClr val="0000FF"/>
              </a:solidFill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451646"/>
              </p:ext>
            </p:extLst>
          </p:nvPr>
        </p:nvGraphicFramePr>
        <p:xfrm>
          <a:off x="457200" y="1340768"/>
          <a:ext cx="8229600" cy="52120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57400"/>
                <a:gridCol w="1913384"/>
                <a:gridCol w="2201416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讀報拿獎金</a:t>
                      </a:r>
                      <a:endParaRPr lang="zh-TW" altLang="en-US" sz="2400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讀報紀錄簿</a:t>
                      </a:r>
                      <a:endParaRPr lang="zh-TW" altLang="en-US" sz="2400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用極短篇寫信交朋友</a:t>
                      </a:r>
                      <a:endParaRPr lang="zh-TW" altLang="en-US" sz="2400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2400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看圖說話</a:t>
                      </a:r>
                      <a:endParaRPr lang="zh-TW" altLang="en-US" sz="2400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一句話擴寫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看圖寫作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讀報動動腦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聯絡簿一週一篇新聞報導思考問題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童詩創作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童詩表演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童詩小書創作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來玩標點符號寫作樂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讀報推銷高手</a:t>
                      </a:r>
                      <a:endParaRPr lang="en-US" altLang="zh-TW" sz="2400" b="1" dirty="0" smtClean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分享文章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分組背文章演說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製作佳言美句書籤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書籤帶著書和主人相見歡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一句話感恩卡送給媽媽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小亨利表演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小亨利故事創作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20.</a:t>
                      </a:r>
                      <a:r>
                        <a:rPr lang="zh-TW" altLang="en-US" sz="2400" b="1" dirty="0" smtClean="0">
                          <a:solidFill>
                            <a:srgbClr val="0000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快樂讀讀報每週一篇仿寫</a:t>
                      </a:r>
                      <a:endParaRPr lang="zh-TW" altLang="en-US" sz="2400" b="1" dirty="0">
                        <a:solidFill>
                          <a:srgbClr val="0000FF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62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239">
        <p14:pan dir="u"/>
      </p:transition>
    </mc:Choice>
    <mc:Fallback>
      <p:transition spd="slow" advTm="52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D2D2D2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Calligraphy</Template>
  <TotalTime>902</TotalTime>
  <Words>766</Words>
  <Application>Microsoft Office PowerPoint</Application>
  <PresentationFormat>如螢幕大小 (4:3)</PresentationFormat>
  <Paragraphs>108</Paragraphs>
  <Slides>40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1" baseType="lpstr">
      <vt:lpstr>Office 佈景主題</vt:lpstr>
      <vt:lpstr>三年忠班_幸福奉學教讀報</vt:lpstr>
      <vt:lpstr>108年9月教室裡多了一個好朋友_國語日報 我們讀了一學期的國語日報了</vt:lpstr>
      <vt:lpstr>老師天天讓我們朗讀國語日報文章 我已讀了上百篇─跟上百個小作家學習了</vt:lpstr>
      <vt:lpstr>老師也讓我們天天寫「讀報紀錄簿」 我也寫了上百篇─跟上百個小作家學習寫作了</vt:lpstr>
      <vt:lpstr>我們讀報不只讀寫 還用讀報來表演─雙人演說</vt:lpstr>
      <vt:lpstr>輪到我們要展現成果了， 我緊張兮兮又忐忑不安。</vt:lpstr>
      <vt:lpstr>雙人演說很簡單，把國語日報文章背起來，一起想動作就可以了，最後我們這組有得獎，我好開心。 </vt:lpstr>
      <vt:lpstr>感恩我的同伴 要不是有你，我們不可能第一名。</vt:lpstr>
      <vt:lpstr>哇！一天一天的讀報， 我們竟做了這麼多讀報的活動。</vt:lpstr>
      <vt:lpstr>有一天，快學期末時， 老師說要帶我們到低年級去教讀報。</vt:lpstr>
      <vt:lpstr>PowerPoint 簡報</vt:lpstr>
      <vt:lpstr>我們利用下課練習表演動作， 並在教室先進行表演比賽。</vt:lpstr>
      <vt:lpstr>老師幫我們設計了學習單 準備表演完用來教低年級</vt:lpstr>
      <vt:lpstr>PowerPoint 簡報</vt:lpstr>
      <vt:lpstr>PowerPoint 簡報</vt:lpstr>
      <vt:lpstr>PowerPoint 簡報</vt:lpstr>
      <vt:lpstr>這組動作好像有點不太整齊哦！ 沒關係，有精神最重要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教會他們讓我很有成就感， 我們主要是教他們找文章中的疊字，和用疊字來造句。</vt:lpstr>
      <vt:lpstr>這是二年級的學習單， 除了認識疊字，還增加認識文章中的四字語詞哦！</vt:lpstr>
      <vt:lpstr>PowerPoint 簡報</vt:lpstr>
      <vt:lpstr>我最喜歡這個小朋友畫的草莓牛奶， 看得我都快流口水了呢！ 還有那小朋友看著考卷為什麼哭哭呢？</vt:lpstr>
      <vt:lpstr>PowerPoint 簡報</vt:lpstr>
      <vt:lpstr>PowerPoint 簡報</vt:lpstr>
      <vt:lpstr>感恩低年級小朋友 讓我們有機會去幸福奉學</vt:lpstr>
      <vt:lpstr>感恩低年級老師，給我們學習的機會</vt:lpstr>
      <vt:lpstr>我們把國語日報送給了弟弟妹妹 希望他們也能愛上讀報</vt:lpstr>
      <vt:lpstr>班上同學媽媽說我們好棒！ 做點心請我們吃，真是美好的回憶</vt:lpstr>
      <vt:lpstr>PowerPoint 簡報</vt:lpstr>
      <vt:lpstr>PowerPoint 簡報</vt:lpstr>
      <vt:lpstr>PowerPoint 簡報</vt:lpstr>
      <vt:lpstr>讀報大家一起來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69六乙同學奮起湖之旅</dc:title>
  <dc:creator>jin-s</dc:creator>
  <cp:lastModifiedBy>jin-s</cp:lastModifiedBy>
  <cp:revision>83</cp:revision>
  <dcterms:created xsi:type="dcterms:W3CDTF">2018-08-05T14:02:12Z</dcterms:created>
  <dcterms:modified xsi:type="dcterms:W3CDTF">2020-02-15T05:22:16Z</dcterms:modified>
</cp:coreProperties>
</file>