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78" r:id="rId22"/>
    <p:sldId id="277" r:id="rId2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1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74C68-08DF-40C3-A08F-7CE0BDEA62F3}" type="datetimeFigureOut">
              <a:rPr lang="zh-TW" altLang="en-US" smtClean="0"/>
              <a:t>2020/2/4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A755-BCE4-4ADB-8046-FAFF09523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8149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74C68-08DF-40C3-A08F-7CE0BDEA62F3}" type="datetimeFigureOut">
              <a:rPr lang="zh-TW" altLang="en-US" smtClean="0"/>
              <a:t>2020/2/4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A755-BCE4-4ADB-8046-FAFF09523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7147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74C68-08DF-40C3-A08F-7CE0BDEA62F3}" type="datetimeFigureOut">
              <a:rPr lang="zh-TW" altLang="en-US" smtClean="0"/>
              <a:t>2020/2/4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A755-BCE4-4ADB-8046-FAFF09523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7455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74C68-08DF-40C3-A08F-7CE0BDEA62F3}" type="datetimeFigureOut">
              <a:rPr lang="zh-TW" altLang="en-US" smtClean="0"/>
              <a:t>2020/2/4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A755-BCE4-4ADB-8046-FAFF09523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356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74C68-08DF-40C3-A08F-7CE0BDEA62F3}" type="datetimeFigureOut">
              <a:rPr lang="zh-TW" altLang="en-US" smtClean="0"/>
              <a:t>2020/2/4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A755-BCE4-4ADB-8046-FAFF09523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6483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74C68-08DF-40C3-A08F-7CE0BDEA62F3}" type="datetimeFigureOut">
              <a:rPr lang="zh-TW" altLang="en-US" smtClean="0"/>
              <a:t>2020/2/4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A755-BCE4-4ADB-8046-FAFF09523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798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74C68-08DF-40C3-A08F-7CE0BDEA62F3}" type="datetimeFigureOut">
              <a:rPr lang="zh-TW" altLang="en-US" smtClean="0"/>
              <a:t>2020/2/4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A755-BCE4-4ADB-8046-FAFF09523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1658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74C68-08DF-40C3-A08F-7CE0BDEA62F3}" type="datetimeFigureOut">
              <a:rPr lang="zh-TW" altLang="en-US" smtClean="0"/>
              <a:t>2020/2/4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A755-BCE4-4ADB-8046-FAFF09523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58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74C68-08DF-40C3-A08F-7CE0BDEA62F3}" type="datetimeFigureOut">
              <a:rPr lang="zh-TW" altLang="en-US" smtClean="0"/>
              <a:t>2020/2/4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A755-BCE4-4ADB-8046-FAFF09523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641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74C68-08DF-40C3-A08F-7CE0BDEA62F3}" type="datetimeFigureOut">
              <a:rPr lang="zh-TW" altLang="en-US" smtClean="0"/>
              <a:t>2020/2/4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A755-BCE4-4ADB-8046-FAFF09523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813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74C68-08DF-40C3-A08F-7CE0BDEA62F3}" type="datetimeFigureOut">
              <a:rPr lang="zh-TW" altLang="en-US" smtClean="0"/>
              <a:t>2020/2/4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A755-BCE4-4ADB-8046-FAFF09523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333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74C68-08DF-40C3-A08F-7CE0BDEA62F3}" type="datetimeFigureOut">
              <a:rPr lang="zh-TW" altLang="en-US" smtClean="0"/>
              <a:t>2020/2/4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7A755-BCE4-4ADB-8046-FAFF09523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6258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800" b="1" dirty="0" smtClean="0">
                <a:solidFill>
                  <a:srgbClr val="FF0000"/>
                </a:solidFill>
              </a:rPr>
              <a:t>如何利用</a:t>
            </a:r>
            <a:endParaRPr lang="en-US" altLang="zh-TW" sz="4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TW" altLang="en-US" sz="4800" b="1" dirty="0" smtClean="0">
                <a:solidFill>
                  <a:srgbClr val="FF0000"/>
                </a:solidFill>
              </a:rPr>
              <a:t>國語日報</a:t>
            </a:r>
            <a:endParaRPr lang="en-US" altLang="zh-TW" sz="4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TW" altLang="en-US" sz="4800" b="1" dirty="0" smtClean="0">
                <a:solidFill>
                  <a:srgbClr val="FF0000"/>
                </a:solidFill>
              </a:rPr>
              <a:t>林良爺爺的「看圖說話」</a:t>
            </a:r>
            <a:endParaRPr lang="en-US" altLang="zh-TW" sz="4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TW" altLang="en-US" sz="4800" b="1" dirty="0" smtClean="0">
                <a:solidFill>
                  <a:srgbClr val="FF0000"/>
                </a:solidFill>
              </a:rPr>
              <a:t>引導孩子進行看圖說話？</a:t>
            </a:r>
            <a:endParaRPr lang="en-US" altLang="zh-TW" sz="4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TW" altLang="en-US" sz="4800" b="1" dirty="0">
                <a:solidFill>
                  <a:srgbClr val="FF0000"/>
                </a:solidFill>
              </a:rPr>
              <a:t>引導</a:t>
            </a:r>
            <a:r>
              <a:rPr lang="zh-TW" altLang="en-US" sz="4800" b="1" dirty="0" smtClean="0">
                <a:solidFill>
                  <a:srgbClr val="FF0000"/>
                </a:solidFill>
              </a:rPr>
              <a:t>寫作？</a:t>
            </a:r>
          </a:p>
        </p:txBody>
      </p:sp>
    </p:spTree>
    <p:extLst>
      <p:ext uri="{BB962C8B-B14F-4D97-AF65-F5344CB8AC3E}">
        <p14:creationId xmlns:p14="http://schemas.microsoft.com/office/powerpoint/2010/main" val="3092099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〈</a:t>
            </a:r>
            <a:r>
              <a:rPr lang="zh-TW" altLang="en-US" b="1" dirty="0" smtClean="0">
                <a:solidFill>
                  <a:srgbClr val="FF0000"/>
                </a:solidFill>
              </a:rPr>
              <a:t>一</a:t>
            </a:r>
            <a:r>
              <a:rPr lang="en-US" altLang="zh-TW" b="1" dirty="0" smtClean="0">
                <a:solidFill>
                  <a:srgbClr val="FF0000"/>
                </a:solidFill>
              </a:rPr>
              <a:t>〉</a:t>
            </a:r>
            <a:r>
              <a:rPr lang="zh-TW" altLang="en-US" b="1" dirty="0">
                <a:solidFill>
                  <a:srgbClr val="FF0000"/>
                </a:solidFill>
              </a:rPr>
              <a:t>護貝</a:t>
            </a:r>
            <a:r>
              <a:rPr lang="zh-TW" altLang="en-US" b="1" dirty="0" smtClean="0">
                <a:solidFill>
                  <a:srgbClr val="FF0000"/>
                </a:solidFill>
              </a:rPr>
              <a:t>看</a:t>
            </a:r>
            <a:r>
              <a:rPr lang="zh-TW" altLang="en-US" b="1" dirty="0" smtClean="0">
                <a:solidFill>
                  <a:srgbClr val="FF0000"/>
                </a:solidFill>
              </a:rPr>
              <a:t>圖說話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608639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798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>
            <a:no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〈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二</a:t>
            </a:r>
            <a:r>
              <a:rPr lang="en-US" altLang="zh-TW" sz="4000" b="1" dirty="0" smtClean="0">
                <a:solidFill>
                  <a:srgbClr val="FF0000"/>
                </a:solidFill>
              </a:rPr>
              <a:t>〉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兩個或三個一組練習朗讀兒歌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768752" cy="507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040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〈</a:t>
            </a:r>
            <a:r>
              <a:rPr lang="zh-TW" altLang="en-US" b="1" dirty="0" smtClean="0">
                <a:solidFill>
                  <a:srgbClr val="FF0000"/>
                </a:solidFill>
              </a:rPr>
              <a:t>三</a:t>
            </a:r>
            <a:r>
              <a:rPr lang="en-US" altLang="zh-TW" b="1" dirty="0" smtClean="0">
                <a:solidFill>
                  <a:srgbClr val="FF0000"/>
                </a:solidFill>
              </a:rPr>
              <a:t>〉</a:t>
            </a:r>
            <a:r>
              <a:rPr lang="zh-TW" altLang="en-US" b="1" dirty="0" smtClean="0">
                <a:solidFill>
                  <a:srgbClr val="FF0000"/>
                </a:solidFill>
              </a:rPr>
              <a:t>一組一組上台朗讀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74" y="1600200"/>
            <a:ext cx="728525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732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〈</a:t>
            </a:r>
            <a:r>
              <a:rPr lang="zh-TW" altLang="en-US" b="1" dirty="0" smtClean="0">
                <a:solidFill>
                  <a:srgbClr val="FF0000"/>
                </a:solidFill>
              </a:rPr>
              <a:t>四</a:t>
            </a:r>
            <a:r>
              <a:rPr lang="en-US" altLang="zh-TW" b="1" dirty="0" smtClean="0">
                <a:solidFill>
                  <a:srgbClr val="FF0000"/>
                </a:solidFill>
              </a:rPr>
              <a:t>〉</a:t>
            </a:r>
            <a:r>
              <a:rPr lang="zh-TW" altLang="en-US" b="1" dirty="0" smtClean="0">
                <a:solidFill>
                  <a:srgbClr val="FF0000"/>
                </a:solidFill>
              </a:rPr>
              <a:t>到別人家去讀一讀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5266532" cy="394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8"/>
            <a:ext cx="4606117" cy="34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404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〈</a:t>
            </a:r>
            <a:r>
              <a:rPr lang="zh-TW" altLang="en-US" b="1" dirty="0" smtClean="0">
                <a:solidFill>
                  <a:srgbClr val="FF0000"/>
                </a:solidFill>
              </a:rPr>
              <a:t>五</a:t>
            </a:r>
            <a:r>
              <a:rPr lang="en-US" altLang="zh-TW" b="1" dirty="0" smtClean="0">
                <a:solidFill>
                  <a:srgbClr val="FF0000"/>
                </a:solidFill>
              </a:rPr>
              <a:t>〉</a:t>
            </a:r>
            <a:r>
              <a:rPr lang="zh-TW" altLang="en-US" b="1" dirty="0" smtClean="0">
                <a:solidFill>
                  <a:srgbClr val="FF0000"/>
                </a:solidFill>
              </a:rPr>
              <a:t>事先準備好圖畫貼在黑板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53428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828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〈</a:t>
            </a:r>
            <a:r>
              <a:rPr lang="zh-TW" altLang="en-US" b="1" dirty="0" smtClean="0">
                <a:solidFill>
                  <a:srgbClr val="FF0000"/>
                </a:solidFill>
              </a:rPr>
              <a:t>五</a:t>
            </a:r>
            <a:r>
              <a:rPr lang="en-US" altLang="zh-TW" b="1" dirty="0" smtClean="0">
                <a:solidFill>
                  <a:srgbClr val="FF0000"/>
                </a:solidFill>
              </a:rPr>
              <a:t>〉</a:t>
            </a:r>
            <a:r>
              <a:rPr lang="zh-TW" altLang="en-US" b="1" dirty="0">
                <a:solidFill>
                  <a:srgbClr val="FF0000"/>
                </a:solidFill>
              </a:rPr>
              <a:t>每人</a:t>
            </a:r>
            <a:r>
              <a:rPr lang="zh-TW" altLang="en-US" b="1" dirty="0" smtClean="0">
                <a:solidFill>
                  <a:srgbClr val="FF0000"/>
                </a:solidFill>
              </a:rPr>
              <a:t>上台選一張喜歡的圖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547260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3"/>
          <a:stretch/>
        </p:blipFill>
        <p:spPr bwMode="auto">
          <a:xfrm>
            <a:off x="3817269" y="3476982"/>
            <a:ext cx="5004048" cy="313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079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〈</a:t>
            </a:r>
            <a:r>
              <a:rPr lang="zh-TW" altLang="en-US" b="1" dirty="0" smtClean="0">
                <a:solidFill>
                  <a:srgbClr val="FF0000"/>
                </a:solidFill>
              </a:rPr>
              <a:t>六</a:t>
            </a:r>
            <a:r>
              <a:rPr lang="en-US" altLang="zh-TW" b="1" dirty="0" smtClean="0">
                <a:solidFill>
                  <a:srgbClr val="FF0000"/>
                </a:solidFill>
              </a:rPr>
              <a:t>〉</a:t>
            </a:r>
            <a:r>
              <a:rPr lang="zh-TW" altLang="en-US" b="1" dirty="0" smtClean="0">
                <a:solidFill>
                  <a:srgbClr val="FF0000"/>
                </a:solidFill>
              </a:rPr>
              <a:t>貼在學習單上進行創作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13019" cy="480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483768" y="612465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0000CC"/>
                </a:solidFill>
              </a:rPr>
              <a:t>也可以寫在作文簿上</a:t>
            </a:r>
            <a:endParaRPr lang="zh-TW" altLang="en-US" sz="3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10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〈</a:t>
            </a:r>
            <a:r>
              <a:rPr lang="zh-TW" altLang="en-US" b="1" dirty="0" smtClean="0">
                <a:solidFill>
                  <a:srgbClr val="FF0000"/>
                </a:solidFill>
              </a:rPr>
              <a:t>七</a:t>
            </a:r>
            <a:r>
              <a:rPr lang="en-US" altLang="zh-TW" b="1" dirty="0" smtClean="0">
                <a:solidFill>
                  <a:srgbClr val="FF0000"/>
                </a:solidFill>
              </a:rPr>
              <a:t>〉</a:t>
            </a:r>
            <a:r>
              <a:rPr lang="zh-TW" altLang="en-US" b="1" dirty="0" smtClean="0">
                <a:solidFill>
                  <a:srgbClr val="FF0000"/>
                </a:solidFill>
              </a:rPr>
              <a:t>學生作品令人驚豔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845361" cy="50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150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朗誦兒歌可以得到快樂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2908" cy="49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973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插圖也可以用來創作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3"/>
          <a:stretch/>
        </p:blipFill>
        <p:spPr bwMode="auto">
          <a:xfrm>
            <a:off x="251520" y="1340768"/>
            <a:ext cx="8568952" cy="516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764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一、懷念的童謠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猶記得住在鄉下的那段幼年時光，總是與一群鄰居孩子一同在家門外的空地上，玩著遊戲然後一面念著</a:t>
            </a:r>
            <a:r>
              <a:rPr lang="zh-TW" altLang="en-US" sz="40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兒歌「小皮球、香蕉油，滿地開花二十一，二五六、二五七、二八二九三十一</a:t>
            </a:r>
            <a:r>
              <a:rPr lang="en-US" altLang="zh-TW" sz="40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40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4000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下雨而沒帶傘時，淋著雨、大伙嬉嬉笑笑的唱著：</a:t>
            </a:r>
            <a:r>
              <a:rPr lang="zh-TW" altLang="en-US" sz="43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43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大頭大頭，下雨不愁，人家有傘，我有大頭。</a:t>
            </a:r>
            <a:r>
              <a:rPr lang="zh-TW" altLang="en-US" sz="43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4300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就是這些兒歌伴我成長，使我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有了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個愉快的童年。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59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啟發思想</a:t>
            </a:r>
            <a:r>
              <a:rPr lang="en-US" altLang="zh-TW" b="1" dirty="0" smtClean="0">
                <a:solidFill>
                  <a:srgbClr val="FF0000"/>
                </a:solidFill>
              </a:rPr>
              <a:t>_</a:t>
            </a:r>
            <a:r>
              <a:rPr lang="zh-TW" altLang="en-US" b="1" dirty="0" smtClean="0">
                <a:solidFill>
                  <a:srgbClr val="FF0000"/>
                </a:solidFill>
              </a:rPr>
              <a:t>擬人法、設問法、自問自答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32625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279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發展兒童的</a:t>
            </a:r>
            <a:r>
              <a:rPr lang="zh-TW" altLang="en-US" b="1" dirty="0" smtClean="0">
                <a:solidFill>
                  <a:srgbClr val="FF0000"/>
                </a:solidFill>
              </a:rPr>
              <a:t>想像力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55996"/>
            <a:ext cx="8496944" cy="522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337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教學分享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340768"/>
            <a:ext cx="8686800" cy="50691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altLang="zh-TW" sz="6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6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兒童</a:t>
            </a:r>
            <a:r>
              <a:rPr lang="zh-TW" altLang="en-US" sz="6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喜愛兒歌，因為</a:t>
            </a:r>
            <a:r>
              <a:rPr lang="zh-TW" altLang="en-US" sz="6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可以從朗誦兒歌中得</a:t>
            </a:r>
            <a:endParaRPr lang="en-US" altLang="zh-TW" sz="6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6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到快樂。</a:t>
            </a:r>
            <a:endParaRPr lang="en-US" altLang="zh-TW" sz="6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6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6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看圖說話可以</a:t>
            </a:r>
            <a:r>
              <a:rPr lang="zh-TW" altLang="en-US" sz="6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啟發兒童思想</a:t>
            </a:r>
            <a:r>
              <a:rPr lang="zh-TW" altLang="en-US" sz="6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，陶冶性情</a:t>
            </a:r>
            <a:r>
              <a:rPr lang="zh-TW" altLang="en-US" sz="6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6400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6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吸收知識、</a:t>
            </a:r>
            <a:r>
              <a:rPr lang="zh-TW" altLang="en-US" sz="6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增進文學的</a:t>
            </a:r>
            <a:r>
              <a:rPr lang="zh-TW" altLang="en-US" sz="6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修養、發展想像能</a:t>
            </a:r>
            <a:endParaRPr lang="en-US" altLang="zh-TW" sz="6400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6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力。</a:t>
            </a:r>
            <a:endParaRPr lang="en-US" altLang="zh-TW" sz="6400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6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6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創作是一種成就感，有的孩子寫完後，還</a:t>
            </a:r>
            <a:endParaRPr lang="en-US" altLang="zh-TW" sz="6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6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跟老師要可不可以寫第二篇。</a:t>
            </a:r>
            <a:endParaRPr lang="en-US" altLang="zh-TW" sz="6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6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73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開心！</a:t>
            </a:r>
            <a:endParaRPr lang="en-US" altLang="zh-TW" sz="73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5767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二、現今社會的改變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412776"/>
            <a:ext cx="8424936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父母親大都忙於工作，</a:t>
            </a:r>
            <a:r>
              <a:rPr lang="zh-TW" altLang="en-US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平時親子互動的時</a:t>
            </a:r>
            <a:endParaRPr lang="en-US" altLang="zh-TW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間減少。</a:t>
            </a:r>
            <a:endParaRPr lang="en-US" altLang="zh-TW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父母也較</a:t>
            </a:r>
            <a:r>
              <a:rPr lang="zh-TW" altLang="en-US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少有機會帶領孩子接觸兒歌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物質生活的提昇，父母提供了更多樣且</a:t>
            </a:r>
            <a:r>
              <a:rPr lang="zh-TW" altLang="en-US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豐富</a:t>
            </a:r>
            <a:endParaRPr lang="en-US" altLang="zh-TW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的遊戲器具。</a:t>
            </a:r>
            <a:endParaRPr lang="en-US" altLang="zh-TW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資訊媒體的活躍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，所以孩子念兒歌的情形似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乎越來越少了。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5326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三、我們</a:t>
            </a:r>
            <a:r>
              <a:rPr lang="zh-TW" altLang="en-US" b="1" dirty="0">
                <a:solidFill>
                  <a:srgbClr val="FF0000"/>
                </a:solidFill>
              </a:rPr>
              <a:t>的</a:t>
            </a:r>
            <a:r>
              <a:rPr lang="zh-TW" altLang="en-US" b="1" dirty="0" smtClean="0">
                <a:solidFill>
                  <a:srgbClr val="FF0000"/>
                </a:solidFill>
              </a:rPr>
              <a:t>兒歌跑去哪了？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" y="1196752"/>
            <a:ext cx="42481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153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2276872"/>
            <a:ext cx="477849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834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四</a:t>
            </a:r>
            <a:r>
              <a:rPr lang="zh-TW" altLang="en-US" b="1" dirty="0" smtClean="0">
                <a:solidFill>
                  <a:srgbClr val="FF0000"/>
                </a:solidFill>
              </a:rPr>
              <a:t>、林良爺爺看圖說話的特點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林良老師有著</a:t>
            </a:r>
            <a:r>
              <a:rPr lang="zh-TW" altLang="en-US" sz="2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「台灣現當代兒童文學之父」之稱，台灣兒童文學界公認的「大家長」「長青樹」</a:t>
            </a:r>
          </a:p>
          <a:p>
            <a:pPr marL="0" indent="0">
              <a:buNone/>
            </a:pP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接受親子天下雜誌專訪時，提到：「</a:t>
            </a:r>
            <a:r>
              <a:rPr lang="en-US" altLang="zh-TW" sz="4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4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我把孩子使用的語言稱為「淺語」</a:t>
            </a:r>
            <a:r>
              <a:rPr lang="en-US" altLang="zh-TW" sz="4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4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淺淺的語言。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摘自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林良 淺淺的語言，深深的幸福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〉2012-08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親子天下雜誌 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37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期／許芳菊</a:t>
            </a:r>
          </a:p>
          <a:p>
            <a:endParaRPr lang="zh-TW" altLang="en-US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4515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淺淺的語言</a:t>
            </a:r>
            <a:r>
              <a:rPr lang="en-US" altLang="zh-TW" b="1" dirty="0" smtClean="0">
                <a:solidFill>
                  <a:srgbClr val="FF0000"/>
                </a:solidFill>
              </a:rPr>
              <a:t>‧</a:t>
            </a:r>
            <a:r>
              <a:rPr lang="zh-TW" altLang="en-US" b="1" dirty="0" smtClean="0">
                <a:solidFill>
                  <a:srgbClr val="FF0000"/>
                </a:solidFill>
              </a:rPr>
              <a:t>蘊藏著價值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412776"/>
            <a:ext cx="853428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852793" y="4052347"/>
            <a:ext cx="576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你從文字看到了什麼？發現了什麼？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1367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234" y="31573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</a:rPr>
              <a:t>文學的修養</a:t>
            </a:r>
            <a:endParaRPr lang="zh-TW" alt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3388" y="3645024"/>
            <a:ext cx="8306879" cy="2780928"/>
          </a:xfrm>
        </p:spPr>
        <p:txBody>
          <a:bodyPr>
            <a:normAutofit fontScale="47500" lnSpcReduction="20000"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marL="0" indent="0">
              <a:buNone/>
            </a:pPr>
            <a:r>
              <a:rPr lang="zh-TW" altLang="en-US" sz="6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兒歌</a:t>
            </a:r>
            <a:r>
              <a:rPr lang="zh-TW" altLang="en-US" sz="6700" dirty="0">
                <a:latin typeface="標楷體" panose="03000509000000000000" pitchFamily="65" charset="-120"/>
                <a:ea typeface="標楷體" panose="03000509000000000000" pitchFamily="65" charset="-120"/>
              </a:rPr>
              <a:t>是文學作品</a:t>
            </a:r>
            <a:r>
              <a:rPr lang="zh-TW" altLang="en-US" sz="6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67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6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兒童</a:t>
            </a:r>
            <a:r>
              <a:rPr lang="zh-TW" altLang="en-US" sz="6700" dirty="0">
                <a:latin typeface="標楷體" panose="03000509000000000000" pitchFamily="65" charset="-120"/>
                <a:ea typeface="標楷體" panose="03000509000000000000" pitchFamily="65" charset="-120"/>
              </a:rPr>
              <a:t>朗誦兒歌，不但</a:t>
            </a:r>
            <a:r>
              <a:rPr lang="zh-TW" altLang="en-US" sz="6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可以</a:t>
            </a:r>
            <a:r>
              <a:rPr lang="zh-TW" altLang="en-US" sz="67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增加</a:t>
            </a:r>
            <a:r>
              <a:rPr lang="zh-TW" altLang="en-US" sz="67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詞彙</a:t>
            </a:r>
            <a:r>
              <a:rPr lang="zh-TW" altLang="en-US" sz="6700" dirty="0">
                <a:latin typeface="標楷體" panose="03000509000000000000" pitchFamily="65" charset="-120"/>
                <a:ea typeface="標楷體" panose="03000509000000000000" pitchFamily="65" charset="-120"/>
              </a:rPr>
              <a:t>，而且可以</a:t>
            </a:r>
            <a:r>
              <a:rPr lang="zh-TW" altLang="en-US" sz="67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了解造句方法</a:t>
            </a:r>
            <a:r>
              <a:rPr lang="zh-TW" altLang="en-US" sz="67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67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修辭要領</a:t>
            </a:r>
            <a:r>
              <a:rPr lang="zh-TW" altLang="en-US" sz="6700" dirty="0">
                <a:latin typeface="標楷體" panose="03000509000000000000" pitchFamily="65" charset="-120"/>
                <a:ea typeface="標楷體" panose="03000509000000000000" pitchFamily="65" charset="-120"/>
              </a:rPr>
              <a:t>和各種表現技巧，無形中增進了</a:t>
            </a:r>
            <a:r>
              <a:rPr lang="zh-TW" altLang="en-US" sz="6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文學</a:t>
            </a:r>
            <a:r>
              <a:rPr lang="zh-TW" altLang="en-US" sz="6700" dirty="0">
                <a:latin typeface="標楷體" panose="03000509000000000000" pitchFamily="65" charset="-120"/>
                <a:ea typeface="標楷體" panose="03000509000000000000" pitchFamily="65" charset="-120"/>
              </a:rPr>
              <a:t>修養，激發了創作能力。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30687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588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107"/>
            <a:ext cx="8471336" cy="245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8" y="2852936"/>
            <a:ext cx="5544616" cy="278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777139" y="2588052"/>
            <a:ext cx="2646878" cy="42699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一造句：除了</a:t>
            </a:r>
            <a:r>
              <a:rPr lang="en-US" altLang="zh-TW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還有</a:t>
            </a:r>
            <a:r>
              <a:rPr lang="en-US" altLang="zh-TW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r>
              <a:rPr lang="zh-TW" altLang="en-US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二標點符號</a:t>
            </a:r>
            <a:r>
              <a:rPr lang="en-US" altLang="zh-TW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頓號</a:t>
            </a:r>
            <a:r>
              <a:rPr lang="en-US" altLang="zh-TW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</a:p>
          <a:p>
            <a:r>
              <a:rPr lang="zh-TW" altLang="en-US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三形容詞</a:t>
            </a:r>
            <a:endParaRPr lang="en-US" altLang="zh-TW" sz="3200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四換句話說：把「大海」</a:t>
            </a:r>
            <a:endParaRPr lang="en-US" altLang="zh-TW" sz="3200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換成</a:t>
            </a:r>
            <a:r>
              <a:rPr lang="zh-TW" altLang="en-US" sz="28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28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3342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五、看圖說話教學活動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國語日報有很多兒童的圖畫作品，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我如何讓孩子看圖聯想創作兒歌？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56992"/>
            <a:ext cx="4602088" cy="285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722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D2D2D2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597</Words>
  <Application>Microsoft Office PowerPoint</Application>
  <PresentationFormat>如螢幕大小 (4:3)</PresentationFormat>
  <Paragraphs>62</Paragraphs>
  <Slides>22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Office 佈景主題</vt:lpstr>
      <vt:lpstr>PowerPoint 簡報</vt:lpstr>
      <vt:lpstr>一、懷念的童謠</vt:lpstr>
      <vt:lpstr>二、現今社會的改變</vt:lpstr>
      <vt:lpstr>三、我們的兒歌跑去哪了？</vt:lpstr>
      <vt:lpstr>四、林良爺爺看圖說話的特點</vt:lpstr>
      <vt:lpstr>淺淺的語言‧蘊藏著價值</vt:lpstr>
      <vt:lpstr>文學的修養</vt:lpstr>
      <vt:lpstr>PowerPoint 簡報</vt:lpstr>
      <vt:lpstr>五、看圖說話教學活動</vt:lpstr>
      <vt:lpstr>〈一〉護貝看圖說話</vt:lpstr>
      <vt:lpstr>〈二〉兩個或三個一組練習朗讀兒歌</vt:lpstr>
      <vt:lpstr>〈三〉一組一組上台朗讀</vt:lpstr>
      <vt:lpstr>〈四〉到別人家去讀一讀</vt:lpstr>
      <vt:lpstr>〈五〉事先準備好圖畫貼在黑板</vt:lpstr>
      <vt:lpstr>〈五〉每人上台選一張喜歡的圖</vt:lpstr>
      <vt:lpstr>〈六〉貼在學習單上進行創作</vt:lpstr>
      <vt:lpstr>〈七〉學生作品令人驚豔</vt:lpstr>
      <vt:lpstr>朗誦兒歌可以得到快樂</vt:lpstr>
      <vt:lpstr>插圖也可以用來創作</vt:lpstr>
      <vt:lpstr>啟發思想_擬人法、設問法、自問自答</vt:lpstr>
      <vt:lpstr>發展兒童的想像力</vt:lpstr>
      <vt:lpstr>教學分享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jin-s</dc:creator>
  <cp:lastModifiedBy>jin-s</cp:lastModifiedBy>
  <cp:revision>22</cp:revision>
  <dcterms:created xsi:type="dcterms:W3CDTF">2020-02-03T23:53:20Z</dcterms:created>
  <dcterms:modified xsi:type="dcterms:W3CDTF">2020-02-04T06:19:42Z</dcterms:modified>
</cp:coreProperties>
</file>