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243-10C8-45B4-983F-60A38CCC1BDC}" type="datetimeFigureOut">
              <a:rPr lang="zh-TW" altLang="en-US" smtClean="0"/>
              <a:t>2019/11/3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8ACC-E966-4DEF-97FD-161F26C275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54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243-10C8-45B4-983F-60A38CCC1BDC}" type="datetimeFigureOut">
              <a:rPr lang="zh-TW" altLang="en-US" smtClean="0"/>
              <a:t>2019/11/3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8ACC-E966-4DEF-97FD-161F26C275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234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243-10C8-45B4-983F-60A38CCC1BDC}" type="datetimeFigureOut">
              <a:rPr lang="zh-TW" altLang="en-US" smtClean="0"/>
              <a:t>2019/11/3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8ACC-E966-4DEF-97FD-161F26C275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56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243-10C8-45B4-983F-60A38CCC1BDC}" type="datetimeFigureOut">
              <a:rPr lang="zh-TW" altLang="en-US" smtClean="0"/>
              <a:t>2019/11/3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8ACC-E966-4DEF-97FD-161F26C275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62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243-10C8-45B4-983F-60A38CCC1BDC}" type="datetimeFigureOut">
              <a:rPr lang="zh-TW" altLang="en-US" smtClean="0"/>
              <a:t>2019/11/3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8ACC-E966-4DEF-97FD-161F26C275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66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243-10C8-45B4-983F-60A38CCC1BDC}" type="datetimeFigureOut">
              <a:rPr lang="zh-TW" altLang="en-US" smtClean="0"/>
              <a:t>2019/11/3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8ACC-E966-4DEF-97FD-161F26C275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35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243-10C8-45B4-983F-60A38CCC1BDC}" type="datetimeFigureOut">
              <a:rPr lang="zh-TW" altLang="en-US" smtClean="0"/>
              <a:t>2019/11/3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8ACC-E966-4DEF-97FD-161F26C275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37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243-10C8-45B4-983F-60A38CCC1BDC}" type="datetimeFigureOut">
              <a:rPr lang="zh-TW" altLang="en-US" smtClean="0"/>
              <a:t>2019/11/3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8ACC-E966-4DEF-97FD-161F26C275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04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243-10C8-45B4-983F-60A38CCC1BDC}" type="datetimeFigureOut">
              <a:rPr lang="zh-TW" altLang="en-US" smtClean="0"/>
              <a:t>2019/11/3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8ACC-E966-4DEF-97FD-161F26C275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99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243-10C8-45B4-983F-60A38CCC1BDC}" type="datetimeFigureOut">
              <a:rPr lang="zh-TW" altLang="en-US" smtClean="0"/>
              <a:t>2019/11/3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8ACC-E966-4DEF-97FD-161F26C275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64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F243-10C8-45B4-983F-60A38CCC1BDC}" type="datetimeFigureOut">
              <a:rPr lang="zh-TW" altLang="en-US" smtClean="0"/>
              <a:t>2019/11/3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8ACC-E966-4DEF-97FD-161F26C275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93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FF243-10C8-45B4-983F-60A38CCC1BDC}" type="datetimeFigureOut">
              <a:rPr lang="zh-TW" altLang="en-US" smtClean="0"/>
              <a:t>2019/11/3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98ACC-E966-4DEF-97FD-161F26C275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61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ovie/&#20841;&#20154;&#19968;&#32068;&#20061;&#23470;&#26684;&#35712;&#22577;&#25991;&#31456;&#20998;&#20139;&#32244;&#32722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ovie/&#20841;&#20154;&#20061;&#23470;&#26684;&#25991;&#31456;&#20998;&#20139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8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標題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424863" cy="7969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sz="4000" b="1" dirty="0" smtClean="0">
                <a:solidFill>
                  <a:srgbClr val="FF0000"/>
                </a:solidFill>
                <a:effectLst/>
              </a:rPr>
              <a:t>讀</a:t>
            </a:r>
            <a:r>
              <a:rPr lang="zh-TW" altLang="en-US" sz="4000" b="1" dirty="0" smtClean="0">
                <a:solidFill>
                  <a:srgbClr val="FF0000"/>
                </a:solidFill>
                <a:effectLst/>
              </a:rPr>
              <a:t>報推銷高手，分享報紙文章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如何指導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小朋友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上台分享一篇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國語日報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上台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分享文章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提升口語表達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4341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8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/>
              </a:rPr>
              <a:t>讀報的</a:t>
            </a:r>
            <a:r>
              <a:rPr lang="zh-TW" altLang="en-US" b="1" dirty="0">
                <a:solidFill>
                  <a:srgbClr val="FF0000"/>
                </a:solidFill>
                <a:effectLst/>
              </a:rPr>
              <a:t>笑容</a:t>
            </a:r>
            <a:br>
              <a:rPr lang="zh-TW" altLang="en-US" b="1" dirty="0">
                <a:solidFill>
                  <a:srgbClr val="FF0000"/>
                </a:solidFill>
                <a:effectLst/>
              </a:rPr>
            </a:br>
            <a:r>
              <a:rPr lang="zh-TW" altLang="en-US" b="1" dirty="0" smtClean="0">
                <a:solidFill>
                  <a:srgbClr val="FF0000"/>
                </a:solidFill>
                <a:effectLst/>
              </a:rPr>
              <a:t>分享優良表揚</a:t>
            </a:r>
            <a:r>
              <a:rPr lang="en-US" altLang="zh-TW" b="1" dirty="0" smtClean="0">
                <a:solidFill>
                  <a:srgbClr val="FF0000"/>
                </a:solidFill>
                <a:effectLst/>
              </a:rPr>
              <a:t>+</a:t>
            </a:r>
            <a:r>
              <a:rPr lang="zh-TW" altLang="en-US" b="1" dirty="0" smtClean="0">
                <a:solidFill>
                  <a:srgbClr val="FF0000"/>
                </a:solidFill>
                <a:effectLst/>
              </a:rPr>
              <a:t>進步獎</a:t>
            </a:r>
            <a:r>
              <a:rPr lang="en-US" altLang="zh-TW" b="1" dirty="0" smtClean="0">
                <a:solidFill>
                  <a:srgbClr val="FF0000"/>
                </a:solidFill>
                <a:effectLst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effectLst/>
              </a:rPr>
            </a:br>
            <a:endParaRPr lang="zh-TW" altLang="en-US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7931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3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8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268413"/>
            <a:ext cx="7991475" cy="5145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文字方塊 1"/>
          <p:cNvSpPr txBox="1">
            <a:spLocks noChangeArrowheads="1"/>
          </p:cNvSpPr>
          <p:nvPr/>
        </p:nvSpPr>
        <p:spPr bwMode="auto">
          <a:xfrm>
            <a:off x="971550" y="333375"/>
            <a:ext cx="77771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4400" b="1">
                <a:solidFill>
                  <a:srgbClr val="FF0000"/>
                </a:solidFill>
                <a:latin typeface="Arial" charset="0"/>
              </a:rPr>
              <a:t>讀寫結合</a:t>
            </a:r>
            <a:r>
              <a:rPr kumimoji="0" lang="en-US" altLang="zh-TW" sz="4400" b="1">
                <a:solidFill>
                  <a:srgbClr val="FF0000"/>
                </a:solidFill>
                <a:latin typeface="Arial" charset="0"/>
              </a:rPr>
              <a:t>_</a:t>
            </a:r>
            <a:r>
              <a:rPr kumimoji="0" lang="zh-TW" altLang="en-US" sz="4400" b="1">
                <a:solidFill>
                  <a:srgbClr val="FF0000"/>
                </a:solidFill>
                <a:latin typeface="Arial" charset="0"/>
              </a:rPr>
              <a:t>寫作是一點一滴來的</a:t>
            </a:r>
          </a:p>
        </p:txBody>
      </p:sp>
    </p:spTree>
    <p:extLst>
      <p:ext uri="{BB962C8B-B14F-4D97-AF65-F5344CB8AC3E}">
        <p14:creationId xmlns:p14="http://schemas.microsoft.com/office/powerpoint/2010/main" val="11100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8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908050"/>
            <a:ext cx="7345362" cy="521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3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8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08050"/>
            <a:ext cx="8237537" cy="547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32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8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341438"/>
            <a:ext cx="7793037" cy="459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9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8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</a:rPr>
              <a:t>設定目標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持之以恆就能達到目標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4932" name="內容版面配置區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讓學生擁有優秀的口語表達能力不難，教師只要在課堂上多設計讓學生上台發表的教學活動即可。</a:t>
            </a:r>
            <a:endParaRPr lang="en-US" altLang="zh-TW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孩子會表達文章的意思，就學會了寫大意的方法。</a:t>
            </a:r>
            <a:endParaRPr lang="en-US" altLang="zh-TW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也可以每天安排一到兩個上台分享報紙內容，</a:t>
            </a:r>
            <a:r>
              <a:rPr lang="zh-TW" altLang="en-US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讓</a:t>
            </a:r>
            <a:r>
              <a:rPr lang="zh-TW" altLang="en-US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孩子表達能力愈來愈好。</a:t>
            </a:r>
            <a:endParaRPr lang="en-US" altLang="zh-TW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繪本、故事卡、文章、國語課本都適用。</a:t>
            </a:r>
            <a:endParaRPr lang="en-US" altLang="zh-TW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30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8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/>
              </a:rPr>
              <a:t>上台分享學習表達能力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zh-TW" altLang="en-US" dirty="0" smtClean="0"/>
              <a:t>表達能力是孩子未來學習路上</a:t>
            </a:r>
            <a:endParaRPr lang="en-US" altLang="zh-TW" dirty="0" smtClean="0"/>
          </a:p>
          <a:p>
            <a:pPr marL="0" indent="0" algn="ctr">
              <a:buFontTx/>
              <a:buNone/>
              <a:defRPr/>
            </a:pPr>
            <a:r>
              <a:rPr lang="zh-TW" altLang="en-US" dirty="0" smtClean="0"/>
              <a:t>或工作很重要的能力。</a:t>
            </a:r>
            <a:endParaRPr lang="en-US" altLang="zh-TW" dirty="0" smtClean="0"/>
          </a:p>
          <a:p>
            <a:pPr marL="0" indent="0" algn="ctr">
              <a:buFontTx/>
              <a:buNone/>
              <a:defRPr/>
            </a:pPr>
            <a:endParaRPr lang="en-US" altLang="zh-TW" dirty="0"/>
          </a:p>
          <a:p>
            <a:pPr marL="0" indent="0" algn="ctr">
              <a:buFontTx/>
              <a:buNone/>
              <a:defRPr/>
            </a:pPr>
            <a:r>
              <a:rPr lang="zh-TW" altLang="en-US" b="1" dirty="0" smtClean="0">
                <a:solidFill>
                  <a:srgbClr val="0000CC"/>
                </a:solidFill>
              </a:rPr>
              <a:t>有的孩子上台就講不出話來，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zh-TW" altLang="en-US" b="1" dirty="0" smtClean="0">
                <a:solidFill>
                  <a:srgbClr val="0000CC"/>
                </a:solidFill>
              </a:rPr>
              <a:t>教師要多設計讓學生上台的機會。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altLang="zh-TW" dirty="0"/>
          </a:p>
          <a:p>
            <a:pPr marL="0" indent="0" algn="ctr">
              <a:buFontTx/>
              <a:buNone/>
              <a:defRPr/>
            </a:pPr>
            <a:r>
              <a:rPr lang="zh-TW" altLang="en-US" dirty="0" smtClean="0"/>
              <a:t>幫助學生累積上台發表的經驗，</a:t>
            </a:r>
            <a:endParaRPr lang="en-US" altLang="zh-TW" dirty="0" smtClean="0"/>
          </a:p>
          <a:p>
            <a:pPr marL="0" indent="0" algn="ctr">
              <a:buFontTx/>
              <a:buNone/>
              <a:defRPr/>
            </a:pPr>
            <a:r>
              <a:rPr lang="zh-TW" altLang="en-US" dirty="0" smtClean="0"/>
              <a:t>可以提升口語表達能力。</a:t>
            </a:r>
          </a:p>
          <a:p>
            <a:pPr marL="0" indent="0" algn="ctr">
              <a:buFontTx/>
              <a:buNone/>
              <a:defRPr/>
            </a:pPr>
            <a:endParaRPr lang="en-US" altLang="zh-TW" dirty="0" smtClean="0"/>
          </a:p>
          <a:p>
            <a:pPr marL="0" indent="0" algn="ctr">
              <a:buFontTx/>
              <a:buNone/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44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8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effectLst/>
              </a:rPr>
              <a:t>表達力和一零八課綱的關係</a:t>
            </a:r>
          </a:p>
        </p:txBody>
      </p:sp>
      <p:sp>
        <p:nvSpPr>
          <p:cNvPr id="112644" name="內容版面配置區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課綱的精神：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Tx/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讓學生透過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Tx/>
              <a:buNone/>
            </a:pPr>
            <a:r>
              <a:rPr lang="zh-TW" altLang="en-US" sz="48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自發、互動、共好</a:t>
            </a:r>
            <a:endParaRPr lang="en-US" altLang="zh-TW" sz="48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Tx/>
              <a:buNone/>
            </a:pPr>
            <a:r>
              <a:rPr lang="zh-TW" altLang="en-US" sz="48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的學習方式學習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37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8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</a:rPr>
              <a:t>表達力和一零八課綱的關係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456112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zh-TW" altLang="en-US" dirty="0" smtClean="0">
                <a:solidFill>
                  <a:srgbClr val="0000CC"/>
                </a:solidFill>
              </a:rPr>
              <a:t>在語文課也可以用這種方式帶領學生學習。</a:t>
            </a:r>
          </a:p>
          <a:p>
            <a:pPr marL="0" indent="0">
              <a:buFontTx/>
              <a:buNone/>
              <a:defRPr/>
            </a:pPr>
            <a:endParaRPr lang="zh-TW" altLang="en-US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endParaRPr lang="en-US" altLang="zh-TW" dirty="0" smtClean="0"/>
          </a:p>
          <a:p>
            <a:pPr marL="0" indent="0">
              <a:buFontTx/>
              <a:buNone/>
              <a:defRPr/>
            </a:pPr>
            <a:r>
              <a:rPr lang="zh-TW" altLang="en-US" dirty="0" smtClean="0"/>
              <a:t>  </a:t>
            </a:r>
            <a:r>
              <a:rPr lang="en-US" altLang="zh-TW" sz="3600" b="1" dirty="0" smtClean="0">
                <a:solidFill>
                  <a:srgbClr val="0000CC"/>
                </a:solidFill>
              </a:rPr>
              <a:t>〈</a:t>
            </a:r>
            <a:r>
              <a:rPr lang="zh-TW" altLang="en-US" sz="3600" b="1" dirty="0" smtClean="0">
                <a:solidFill>
                  <a:srgbClr val="0000CC"/>
                </a:solidFill>
              </a:rPr>
              <a:t>自發</a:t>
            </a:r>
            <a:r>
              <a:rPr lang="en-US" altLang="zh-TW" sz="3600" b="1" dirty="0" smtClean="0">
                <a:solidFill>
                  <a:srgbClr val="0000CC"/>
                </a:solidFill>
              </a:rPr>
              <a:t>〉        〈</a:t>
            </a:r>
            <a:r>
              <a:rPr lang="zh-TW" altLang="en-US" sz="3600" b="1" dirty="0" smtClean="0">
                <a:solidFill>
                  <a:srgbClr val="0000CC"/>
                </a:solidFill>
              </a:rPr>
              <a:t>互動</a:t>
            </a:r>
            <a:r>
              <a:rPr lang="en-US" altLang="zh-TW" sz="3600" b="1" dirty="0" smtClean="0">
                <a:solidFill>
                  <a:srgbClr val="0000CC"/>
                </a:solidFill>
              </a:rPr>
              <a:t>〉</a:t>
            </a:r>
            <a:r>
              <a:rPr lang="zh-TW" altLang="en-US" sz="3600" b="1" dirty="0" smtClean="0">
                <a:solidFill>
                  <a:srgbClr val="0000CC"/>
                </a:solidFill>
              </a:rPr>
              <a:t>         </a:t>
            </a:r>
            <a:r>
              <a:rPr lang="en-US" altLang="zh-TW" sz="3600" b="1" dirty="0" smtClean="0">
                <a:solidFill>
                  <a:srgbClr val="0000CC"/>
                </a:solidFill>
              </a:rPr>
              <a:t>〈</a:t>
            </a:r>
            <a:r>
              <a:rPr lang="zh-TW" altLang="en-US" sz="3600" b="1" dirty="0" smtClean="0">
                <a:solidFill>
                  <a:srgbClr val="0000CC"/>
                </a:solidFill>
              </a:rPr>
              <a:t>共好</a:t>
            </a:r>
            <a:r>
              <a:rPr lang="en-US" altLang="zh-TW" sz="3600" b="1" dirty="0" smtClean="0">
                <a:solidFill>
                  <a:srgbClr val="0000CC"/>
                </a:solidFill>
              </a:rPr>
              <a:t>〉</a:t>
            </a:r>
          </a:p>
          <a:p>
            <a:pPr marL="0" indent="0">
              <a:buFontTx/>
              <a:buNone/>
              <a:defRPr/>
            </a:pPr>
            <a:endParaRPr lang="en-US" altLang="zh-TW" dirty="0"/>
          </a:p>
          <a:p>
            <a:pPr marL="0" indent="0">
              <a:buFontTx/>
              <a:buNone/>
              <a:defRPr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1136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3084513"/>
            <a:ext cx="6207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向右箭號 4"/>
          <p:cNvSpPr/>
          <p:nvPr/>
        </p:nvSpPr>
        <p:spPr>
          <a:xfrm>
            <a:off x="5727700" y="3084513"/>
            <a:ext cx="792163" cy="420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3671" name="文字方塊 5"/>
          <p:cNvSpPr txBox="1">
            <a:spLocks noChangeArrowheads="1"/>
          </p:cNvSpPr>
          <p:nvPr/>
        </p:nvSpPr>
        <p:spPr bwMode="auto">
          <a:xfrm>
            <a:off x="468313" y="2708275"/>
            <a:ext cx="2232025" cy="1323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4000">
                <a:latin typeface="Arial" charset="0"/>
              </a:rPr>
              <a:t>自動自發的閱讀</a:t>
            </a:r>
          </a:p>
        </p:txBody>
      </p:sp>
      <p:sp>
        <p:nvSpPr>
          <p:cNvPr id="113672" name="文字方塊 8"/>
          <p:cNvSpPr txBox="1">
            <a:spLocks noChangeArrowheads="1"/>
          </p:cNvSpPr>
          <p:nvPr/>
        </p:nvSpPr>
        <p:spPr bwMode="auto">
          <a:xfrm>
            <a:off x="3492500" y="2708275"/>
            <a:ext cx="2376488" cy="1323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4000">
                <a:latin typeface="Arial" charset="0"/>
              </a:rPr>
              <a:t>與他人討論分享</a:t>
            </a:r>
          </a:p>
        </p:txBody>
      </p:sp>
      <p:sp>
        <p:nvSpPr>
          <p:cNvPr id="113673" name="文字方塊 9"/>
          <p:cNvSpPr txBox="1">
            <a:spLocks noChangeArrowheads="1"/>
          </p:cNvSpPr>
          <p:nvPr/>
        </p:nvSpPr>
        <p:spPr bwMode="auto">
          <a:xfrm>
            <a:off x="6519863" y="2730500"/>
            <a:ext cx="2200275" cy="12017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3600">
                <a:latin typeface="Arial" charset="0"/>
              </a:rPr>
              <a:t>在課堂中上台分享</a:t>
            </a:r>
          </a:p>
        </p:txBody>
      </p:sp>
    </p:spTree>
    <p:extLst>
      <p:ext uri="{BB962C8B-B14F-4D97-AF65-F5344CB8AC3E}">
        <p14:creationId xmlns:p14="http://schemas.microsoft.com/office/powerpoint/2010/main" val="42726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8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FF0000"/>
                </a:solidFill>
              </a:rPr>
              <a:t>九宮格鷹架指導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040195"/>
              </p:ext>
            </p:extLst>
          </p:nvPr>
        </p:nvGraphicFramePr>
        <p:xfrm>
          <a:off x="250825" y="1196975"/>
          <a:ext cx="8518524" cy="4546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39508"/>
                <a:gridCol w="2839508"/>
                <a:gridCol w="2839508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zh-TW" altLang="en-US" dirty="0" smtClean="0"/>
                        <a:t>我是讀報推銷高手九宮格</a:t>
                      </a:r>
                      <a:endParaRPr lang="zh-TW" altLang="en-US" b="1" dirty="0"/>
                    </a:p>
                  </a:txBody>
                  <a:tcPr marL="91450" marR="9145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這是一本關於</a:t>
                      </a:r>
                      <a:r>
                        <a:rPr lang="en-US" altLang="zh-TW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……</a:t>
                      </a:r>
                      <a:r>
                        <a:rPr lang="zh-TW" altLang="en-US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的文章</a:t>
                      </a:r>
                      <a:endParaRPr lang="zh-TW" altLang="en-US" sz="3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zh-TW" altLang="en-US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因為</a:t>
                      </a:r>
                      <a:r>
                        <a:rPr lang="en-US" altLang="zh-TW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……</a:t>
                      </a:r>
                      <a:endParaRPr lang="zh-TW" altLang="en-US" sz="3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US" altLang="zh-TW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文章中提到</a:t>
                      </a:r>
                      <a:r>
                        <a:rPr lang="en-US" altLang="zh-TW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……</a:t>
                      </a:r>
                      <a:endParaRPr lang="zh-TW" altLang="en-US" sz="3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0" marR="914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8.</a:t>
                      </a:r>
                      <a:r>
                        <a:rPr lang="zh-TW" altLang="en-US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我想分享這一篇文章給大家</a:t>
                      </a:r>
                      <a:endParaRPr lang="zh-TW" altLang="en-US" sz="3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我是讀報推銷高手</a:t>
                      </a:r>
                      <a:endParaRPr lang="en-US" altLang="zh-TW" sz="3200" b="1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sz="3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US" altLang="zh-TW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在生活中那裡也曾看到過？</a:t>
                      </a:r>
                      <a:endParaRPr lang="zh-TW" altLang="en-US" sz="3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0" marR="9145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</a:t>
                      </a:r>
                      <a:r>
                        <a:rPr lang="zh-TW" altLang="en-US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除此之外，我也喜歡文章中的</a:t>
                      </a:r>
                      <a:r>
                        <a:rPr lang="en-US" altLang="zh-TW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……</a:t>
                      </a:r>
                      <a:endParaRPr lang="zh-TW" altLang="en-US" sz="3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US" altLang="zh-TW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我覺得這篇文章令我印象最深刻的是</a:t>
                      </a:r>
                      <a:r>
                        <a:rPr lang="en-US" altLang="zh-TW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……</a:t>
                      </a:r>
                      <a:endParaRPr lang="zh-TW" altLang="en-US" sz="3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0" marR="91450"/>
                </a:tc>
                <a:tc>
                  <a:txBody>
                    <a:bodyPr/>
                    <a:lstStyle/>
                    <a:p>
                      <a:r>
                        <a:rPr lang="en-US" altLang="zh-TW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這篇文章讓我學習到</a:t>
                      </a:r>
                      <a:r>
                        <a:rPr lang="en-US" altLang="zh-TW" sz="3200" b="1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……</a:t>
                      </a:r>
                      <a:endParaRPr lang="zh-TW" altLang="en-US" sz="3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0" marR="914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5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8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/>
              </a:rPr>
              <a:t>方法</a:t>
            </a:r>
          </a:p>
        </p:txBody>
      </p:sp>
      <p:sp>
        <p:nvSpPr>
          <p:cNvPr id="11571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zh-TW" dirty="0" smtClean="0">
                <a:solidFill>
                  <a:srgbClr val="0000FF"/>
                </a:solidFill>
              </a:rPr>
              <a:t>1.</a:t>
            </a:r>
            <a:r>
              <a:rPr lang="zh-TW" altLang="en-US" b="1" dirty="0" smtClean="0">
                <a:solidFill>
                  <a:srgbClr val="0000FF"/>
                </a:solidFill>
              </a:rPr>
              <a:t>各自練習</a:t>
            </a:r>
            <a:r>
              <a:rPr lang="zh-TW" altLang="en-US" dirty="0" smtClean="0">
                <a:solidFill>
                  <a:srgbClr val="000000"/>
                </a:solidFill>
              </a:rPr>
              <a:t>，分享自己要分享的文章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altLang="zh-TW" dirty="0" smtClean="0">
                <a:solidFill>
                  <a:srgbClr val="0000FF"/>
                </a:solidFill>
              </a:rPr>
              <a:t>2.</a:t>
            </a:r>
            <a:r>
              <a:rPr lang="zh-TW" altLang="en-US" b="1" dirty="0" smtClean="0">
                <a:solidFill>
                  <a:srgbClr val="0000FF"/>
                </a:solidFill>
              </a:rPr>
              <a:t>兩兩練習說</a:t>
            </a:r>
            <a:r>
              <a:rPr lang="zh-TW" altLang="en-US" dirty="0" smtClean="0">
                <a:solidFill>
                  <a:srgbClr val="000000"/>
                </a:solidFill>
              </a:rPr>
              <a:t>：按照九宮格的脈絡練習說                       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zh-TW" altLang="en-US" dirty="0">
                <a:solidFill>
                  <a:srgbClr val="000000"/>
                </a:solidFill>
              </a:rPr>
              <a:t> </a:t>
            </a:r>
            <a:r>
              <a:rPr lang="zh-TW" altLang="en-US" dirty="0" smtClean="0">
                <a:solidFill>
                  <a:srgbClr val="000000"/>
                </a:solidFill>
              </a:rPr>
              <a:t>                             給夥伴聽。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altLang="zh-TW" dirty="0" smtClean="0">
                <a:solidFill>
                  <a:srgbClr val="0000FF"/>
                </a:solidFill>
              </a:rPr>
              <a:t>3.</a:t>
            </a:r>
            <a:r>
              <a:rPr lang="zh-TW" altLang="en-US" b="1" dirty="0" smtClean="0">
                <a:solidFill>
                  <a:srgbClr val="0000FF"/>
                </a:solidFill>
              </a:rPr>
              <a:t>分組說</a:t>
            </a:r>
            <a:r>
              <a:rPr lang="zh-TW" altLang="en-US" dirty="0" smtClean="0">
                <a:solidFill>
                  <a:srgbClr val="000000"/>
                </a:solidFill>
              </a:rPr>
              <a:t>：讓學生練習在更多人的場合表想法。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en-US" altLang="zh-TW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</a:rPr>
              <a:t>分享完後，老師可提供建議，或請同學互相提供建議。</a:t>
            </a:r>
            <a:endParaRPr lang="en-US" altLang="zh-TW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02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8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43597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b="1" dirty="0" smtClean="0">
                <a:solidFill>
                  <a:srgbClr val="FF0000"/>
                </a:solidFill>
                <a:effectLst/>
              </a:rPr>
              <a:t>1.</a:t>
            </a:r>
            <a:r>
              <a:rPr lang="zh-TW" altLang="en-US" b="1" dirty="0" smtClean="0">
                <a:solidFill>
                  <a:srgbClr val="FF0000"/>
                </a:solidFill>
                <a:effectLst/>
              </a:rPr>
              <a:t>各自練習自己</a:t>
            </a:r>
            <a:r>
              <a:rPr lang="zh-TW" altLang="en-US" b="1" dirty="0">
                <a:solidFill>
                  <a:srgbClr val="FF0000"/>
                </a:solidFill>
                <a:effectLst/>
              </a:rPr>
              <a:t>要分享</a:t>
            </a:r>
            <a:r>
              <a:rPr lang="zh-TW" altLang="en-US" b="1" dirty="0" smtClean="0">
                <a:solidFill>
                  <a:srgbClr val="FF0000"/>
                </a:solidFill>
                <a:effectLst/>
              </a:rPr>
              <a:t>的文章</a:t>
            </a:r>
            <a:r>
              <a:rPr lang="zh-TW" altLang="en-US" b="1" dirty="0">
                <a:solidFill>
                  <a:srgbClr val="FF0000"/>
                </a:solidFill>
                <a:effectLst/>
              </a:rPr>
              <a:t/>
            </a:r>
            <a:br>
              <a:rPr lang="zh-TW" altLang="en-US" b="1" dirty="0">
                <a:solidFill>
                  <a:srgbClr val="FF0000"/>
                </a:solidFill>
                <a:effectLst/>
              </a:rPr>
            </a:br>
            <a:endParaRPr lang="zh-TW" altLang="en-US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8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8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  <a:effectLst/>
              </a:rPr>
              <a:t>2.</a:t>
            </a:r>
            <a:r>
              <a:rPr lang="zh-TW" altLang="en-US" b="1" dirty="0" smtClean="0">
                <a:solidFill>
                  <a:srgbClr val="FF0000"/>
                </a:solidFill>
                <a:effectLst/>
                <a:hlinkClick r:id="rId3" action="ppaction://hlinkfile"/>
              </a:rPr>
              <a:t>兩兩練習，說給對方聽</a:t>
            </a:r>
            <a:r>
              <a:rPr lang="en-US" altLang="zh-TW" b="1" dirty="0" smtClean="0">
                <a:solidFill>
                  <a:srgbClr val="FF0000"/>
                </a:solidFill>
                <a:effectLst/>
                <a:hlinkClick r:id="rId3" action="ppaction://hlinkfile"/>
              </a:rPr>
              <a:t> </a:t>
            </a:r>
            <a:endParaRPr lang="zh-TW" altLang="en-US" b="1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5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8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  <a:effectLst/>
              </a:rPr>
              <a:t>3.</a:t>
            </a:r>
            <a:r>
              <a:rPr lang="zh-TW" altLang="en-US" b="1" dirty="0" smtClean="0">
                <a:solidFill>
                  <a:srgbClr val="FF0000"/>
                </a:solidFill>
                <a:effectLst/>
                <a:hlinkClick r:id="rId3" action="ppaction://hlinkfile"/>
              </a:rPr>
              <a:t>正式上台分享</a:t>
            </a:r>
            <a:r>
              <a:rPr lang="en-US" altLang="zh-TW" b="1" dirty="0" smtClean="0">
                <a:solidFill>
                  <a:srgbClr val="FF0000"/>
                </a:solidFill>
                <a:effectLst/>
              </a:rPr>
              <a:t>_</a:t>
            </a:r>
            <a:r>
              <a:rPr lang="zh-TW" altLang="en-US" b="1" dirty="0" smtClean="0">
                <a:solidFill>
                  <a:srgbClr val="FF0000"/>
                </a:solidFill>
                <a:effectLst/>
              </a:rPr>
              <a:t>學表達能力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4819"/>
            <a:ext cx="76200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4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D2D2D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431</Words>
  <Application>Microsoft Office PowerPoint</Application>
  <PresentationFormat>如螢幕大小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讀報推銷高手，分享報紙文章</vt:lpstr>
      <vt:lpstr>上台分享學習表達能力</vt:lpstr>
      <vt:lpstr>表達力和一零八課綱的關係</vt:lpstr>
      <vt:lpstr>表達力和一零八課綱的關係</vt:lpstr>
      <vt:lpstr>九宮格鷹架指導</vt:lpstr>
      <vt:lpstr>方法</vt:lpstr>
      <vt:lpstr>1.各自練習自己要分享的文章 </vt:lpstr>
      <vt:lpstr>2.兩兩練習，說給對方聽 </vt:lpstr>
      <vt:lpstr>3.正式上台分享_學表達能力</vt:lpstr>
      <vt:lpstr>讀報的笑容 分享優良表揚+進步獎 </vt:lpstr>
      <vt:lpstr>PowerPoint 簡報</vt:lpstr>
      <vt:lpstr>PowerPoint 簡報</vt:lpstr>
      <vt:lpstr>PowerPoint 簡報</vt:lpstr>
      <vt:lpstr>PowerPoint 簡報</vt:lpstr>
      <vt:lpstr>設定目標 持之以恆就能達到目標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讀報推銷高手，分享報紙文章</dc:title>
  <dc:creator>jin-s</dc:creator>
  <cp:lastModifiedBy>jin-s</cp:lastModifiedBy>
  <cp:revision>1</cp:revision>
  <dcterms:created xsi:type="dcterms:W3CDTF">2019-11-03T02:34:42Z</dcterms:created>
  <dcterms:modified xsi:type="dcterms:W3CDTF">2019-11-03T02:36:57Z</dcterms:modified>
</cp:coreProperties>
</file>