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86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35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9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711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75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26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209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30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71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083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20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FF6F1-42EE-4D9E-AE6F-89B36DA5FDB2}" type="datetimeFigureOut">
              <a:rPr lang="zh-TW" altLang="en-US" smtClean="0"/>
              <a:t>2016/6/4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9C198-CDBA-4EF4-B513-6F4277FF13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81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../&#26700;&#38754;/103.6.4&#33288;&#20013;&#22283;&#23567;/&#24863;&#24681;&#27599;&#19968;&#22825;.AV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39" name="Rectangle 2"/>
          <p:cNvSpPr>
            <a:spLocks noGrp="1"/>
          </p:cNvSpPr>
          <p:nvPr>
            <p:ph type="title"/>
          </p:nvPr>
        </p:nvSpPr>
        <p:spPr>
          <a:xfrm>
            <a:off x="214313" y="357188"/>
            <a:ext cx="8218487" cy="796925"/>
          </a:xfrm>
        </p:spPr>
        <p:txBody>
          <a:bodyPr/>
          <a:lstStyle/>
          <a:p>
            <a:r>
              <a:rPr lang="zh-TW" altLang="en-US" sz="2800" smtClean="0">
                <a:solidFill>
                  <a:srgbClr val="0000FF"/>
                </a:solidFill>
              </a:rPr>
              <a:t>做了這麼多是為了什麼</a:t>
            </a:r>
            <a:r>
              <a:rPr lang="zh-TW" altLang="en-US" sz="2800" smtClean="0"/>
              <a:t>？？？</a:t>
            </a:r>
          </a:p>
        </p:txBody>
      </p:sp>
      <p:sp>
        <p:nvSpPr>
          <p:cNvPr id="219140" name="Rectangle 3"/>
          <p:cNvSpPr>
            <a:spLocks noGrp="1"/>
          </p:cNvSpPr>
          <p:nvPr>
            <p:ph type="body" idx="1"/>
          </p:nvPr>
        </p:nvSpPr>
        <p:spPr>
          <a:xfrm>
            <a:off x="1857375" y="1285875"/>
            <a:ext cx="5832475" cy="18732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zh-TW" altLang="en-US" sz="2400" dirty="0" smtClean="0">
                <a:solidFill>
                  <a:srgbClr val="FF0000"/>
                </a:solidFill>
              </a:rPr>
              <a:t>春天播種</a:t>
            </a:r>
            <a:r>
              <a:rPr lang="en-US" altLang="zh-TW" sz="2400" dirty="0" smtClean="0"/>
              <a:t>_</a:t>
            </a:r>
            <a:r>
              <a:rPr lang="zh-TW" altLang="en-US" sz="2400" dirty="0" smtClean="0"/>
              <a:t>感恩孝順愛人敬師（三上）</a:t>
            </a:r>
          </a:p>
          <a:p>
            <a:pPr>
              <a:buFont typeface="Arial" charset="0"/>
              <a:buNone/>
            </a:pPr>
            <a:r>
              <a:rPr lang="zh-TW" altLang="en-US" sz="2400" dirty="0" smtClean="0">
                <a:solidFill>
                  <a:srgbClr val="FF0000"/>
                </a:solidFill>
              </a:rPr>
              <a:t>夏日耕耘</a:t>
            </a:r>
            <a:r>
              <a:rPr lang="en-US" altLang="zh-TW" sz="2400" dirty="0" smtClean="0"/>
              <a:t>_</a:t>
            </a:r>
            <a:r>
              <a:rPr lang="zh-TW" altLang="en-US" sz="2400" dirty="0" smtClean="0"/>
              <a:t>師生努力勤耕拔草（三下）</a:t>
            </a:r>
          </a:p>
          <a:p>
            <a:pPr>
              <a:buFont typeface="Arial" charset="0"/>
              <a:buNone/>
            </a:pPr>
            <a:r>
              <a:rPr lang="zh-TW" altLang="en-US" sz="2400" dirty="0" smtClean="0">
                <a:solidFill>
                  <a:srgbClr val="FF0000"/>
                </a:solidFill>
              </a:rPr>
              <a:t>秋天收穫</a:t>
            </a:r>
            <a:r>
              <a:rPr lang="en-US" altLang="zh-TW" sz="2400" dirty="0" smtClean="0"/>
              <a:t>_</a:t>
            </a:r>
            <a:r>
              <a:rPr lang="zh-TW" altLang="en-US" sz="2400" dirty="0" smtClean="0"/>
              <a:t>倒吃甘蔗漸入佳境（四上）</a:t>
            </a:r>
          </a:p>
          <a:p>
            <a:pPr>
              <a:buFont typeface="Arial" charset="0"/>
              <a:buNone/>
            </a:pPr>
            <a:r>
              <a:rPr lang="zh-TW" altLang="en-US" sz="2400" dirty="0" smtClean="0">
                <a:solidFill>
                  <a:srgbClr val="FF0000"/>
                </a:solidFill>
              </a:rPr>
              <a:t>冬天珍藏</a:t>
            </a:r>
            <a:r>
              <a:rPr lang="en-US" altLang="zh-TW" sz="2400" dirty="0" smtClean="0"/>
              <a:t>_</a:t>
            </a:r>
            <a:r>
              <a:rPr lang="zh-TW" altLang="en-US" sz="2400" dirty="0" smtClean="0"/>
              <a:t>珍重再見班刊回憶（四下）</a:t>
            </a:r>
          </a:p>
        </p:txBody>
      </p:sp>
      <p:pic>
        <p:nvPicPr>
          <p:cNvPr id="2191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143250"/>
            <a:ext cx="3024187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143250"/>
            <a:ext cx="27368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214688"/>
            <a:ext cx="2667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4" name="文字方塊 6"/>
          <p:cNvSpPr txBox="1">
            <a:spLocks noChangeArrowheads="1"/>
          </p:cNvSpPr>
          <p:nvPr/>
        </p:nvSpPr>
        <p:spPr bwMode="auto">
          <a:xfrm>
            <a:off x="714375" y="6357938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建立班級好常規</a:t>
            </a:r>
          </a:p>
        </p:txBody>
      </p:sp>
      <p:sp>
        <p:nvSpPr>
          <p:cNvPr id="219145" name="文字方塊 7"/>
          <p:cNvSpPr txBox="1">
            <a:spLocks noChangeArrowheads="1"/>
          </p:cNvSpPr>
          <p:nvPr/>
        </p:nvSpPr>
        <p:spPr bwMode="auto">
          <a:xfrm>
            <a:off x="3786188" y="6286500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分手的禮物</a:t>
            </a:r>
            <a:r>
              <a:rPr lang="en-US" altLang="zh-TW" sz="1800">
                <a:latin typeface="Arial" charset="0"/>
              </a:rPr>
              <a:t>_</a:t>
            </a:r>
            <a:r>
              <a:rPr lang="zh-TW" altLang="en-US" sz="1800">
                <a:latin typeface="Arial" charset="0"/>
              </a:rPr>
              <a:t>班刊</a:t>
            </a:r>
          </a:p>
        </p:txBody>
      </p:sp>
      <p:sp>
        <p:nvSpPr>
          <p:cNvPr id="219146" name="文字方塊 8"/>
          <p:cNvSpPr txBox="1">
            <a:spLocks noChangeArrowheads="1"/>
          </p:cNvSpPr>
          <p:nvPr/>
        </p:nvSpPr>
        <p:spPr bwMode="auto">
          <a:xfrm>
            <a:off x="6357938" y="6215063"/>
            <a:ext cx="2786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Arial" charset="0"/>
              </a:rPr>
              <a:t>難以想像的第一次校園寫生</a:t>
            </a:r>
            <a:r>
              <a:rPr lang="en-US" altLang="zh-TW" sz="1600">
                <a:latin typeface="Arial" charset="0"/>
              </a:rPr>
              <a:t> </a:t>
            </a:r>
            <a:endParaRPr lang="zh-TW" alt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3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70" y="0"/>
            <a:ext cx="91699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850" y="1052513"/>
            <a:ext cx="8229600" cy="4525962"/>
          </a:xfrm>
        </p:spPr>
        <p:txBody>
          <a:bodyPr/>
          <a:lstStyle/>
          <a:p>
            <a:pPr>
              <a:defRPr/>
            </a:pPr>
            <a:endParaRPr lang="en-US" altLang="zh-TW" dirty="0" smtClean="0"/>
          </a:p>
          <a:p>
            <a:pPr marL="0" indent="0" algn="ctr">
              <a:buFont typeface="Arial" charset="0"/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</a:rPr>
              <a:t>事   不做    才    困難</a:t>
            </a:r>
            <a:endParaRPr lang="en-US" altLang="zh-TW" sz="3600" b="1" dirty="0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zh-TW" altLang="en-US" sz="3600" b="1" dirty="0" smtClean="0">
                <a:solidFill>
                  <a:srgbClr val="0000CC"/>
                </a:solidFill>
              </a:rPr>
              <a:t>路  不走</a:t>
            </a:r>
            <a:endParaRPr lang="en-US" altLang="zh-TW" sz="3600" b="1" dirty="0" smtClean="0">
              <a:solidFill>
                <a:srgbClr val="0000CC"/>
              </a:solidFill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zh-TW" altLang="en-US" sz="3600" b="1" dirty="0" smtClean="0">
                <a:solidFill>
                  <a:srgbClr val="0000CC"/>
                </a:solidFill>
              </a:rPr>
              <a:t>才  遙遠</a:t>
            </a:r>
            <a:endParaRPr lang="en-US" altLang="zh-TW" sz="3600" b="1" dirty="0" smtClean="0">
              <a:solidFill>
                <a:srgbClr val="0000CC"/>
              </a:solidFill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</a:rPr>
              <a:t>感</a:t>
            </a:r>
            <a:endParaRPr lang="en-US" altLang="zh-TW" sz="3600" b="1" dirty="0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</a:rPr>
              <a:t>恩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4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163" name="Rectangle 3"/>
          <p:cNvSpPr>
            <a:spLocks noGrp="1"/>
          </p:cNvSpPr>
          <p:nvPr>
            <p:ph type="title"/>
          </p:nvPr>
        </p:nvSpPr>
        <p:spPr>
          <a:xfrm>
            <a:off x="554038" y="536575"/>
            <a:ext cx="8075612" cy="631825"/>
          </a:xfrm>
        </p:spPr>
        <p:txBody>
          <a:bodyPr>
            <a:normAutofit fontScale="90000"/>
          </a:bodyPr>
          <a:lstStyle/>
          <a:p>
            <a:r>
              <a:rPr lang="zh-TW" altLang="en-US" sz="3600" smtClean="0">
                <a:solidFill>
                  <a:srgbClr val="3333FF"/>
                </a:solidFill>
              </a:rPr>
              <a:t>園丁的分享</a:t>
            </a:r>
            <a:r>
              <a:rPr lang="en-US" altLang="zh-TW" sz="3600" smtClean="0">
                <a:solidFill>
                  <a:srgbClr val="3333FF"/>
                </a:solidFill>
              </a:rPr>
              <a:t>---</a:t>
            </a:r>
            <a:r>
              <a:rPr lang="zh-TW" altLang="en-US" sz="3600" smtClean="0">
                <a:solidFill>
                  <a:srgbClr val="3333FF"/>
                </a:solidFill>
              </a:rPr>
              <a:t>如果有一天</a:t>
            </a:r>
            <a:r>
              <a:rPr lang="en-US" altLang="zh-TW" sz="3600" smtClean="0">
                <a:solidFill>
                  <a:srgbClr val="3333FF"/>
                </a:solidFill>
              </a:rPr>
              <a:t>……</a:t>
            </a:r>
          </a:p>
        </p:txBody>
      </p:sp>
      <p:pic>
        <p:nvPicPr>
          <p:cNvPr id="220164" name="Picture 4" descr="DSCF8784_調整大小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"/>
          <a:stretch>
            <a:fillRect/>
          </a:stretch>
        </p:blipFill>
        <p:spPr>
          <a:xfrm>
            <a:off x="611188" y="1412875"/>
            <a:ext cx="5546725" cy="4254500"/>
          </a:xfrm>
        </p:spPr>
      </p:pic>
      <p:sp>
        <p:nvSpPr>
          <p:cNvPr id="220165" name="AutoShape 5"/>
          <p:cNvSpPr>
            <a:spLocks noChangeArrowheads="1"/>
          </p:cNvSpPr>
          <p:nvPr/>
        </p:nvSpPr>
        <p:spPr bwMode="auto">
          <a:xfrm>
            <a:off x="6443663" y="1412875"/>
            <a:ext cx="2160587" cy="4392613"/>
          </a:xfrm>
          <a:prstGeom prst="wedgeRectCallout">
            <a:avLst>
              <a:gd name="adj1" fmla="val -68958"/>
              <a:gd name="adj2" fmla="val -10500"/>
            </a:avLst>
          </a:prstGeom>
          <a:solidFill>
            <a:srgbClr val="CC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>
                <a:solidFill>
                  <a:srgbClr val="000000"/>
                </a:solidFill>
                <a:latin typeface="Times New Roman" pitchFamily="18" charset="0"/>
              </a:rPr>
              <a:t>            </a:t>
            </a:r>
            <a:r>
              <a:rPr lang="zh-TW" altLang="en-US" sz="20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老師謝謝您幫我們訂國語日報，讓我可以天天讀報，因為有您，我現在才能這麼棒，寫什麼作業都寫很多，而且也寫得很棒，您把以前笨笨的我，變成現在這麼聰明又優秀，而且也讓我養成了兩個好習慣，</a:t>
            </a:r>
            <a:r>
              <a:rPr lang="en-US" altLang="zh-TW" sz="2000" b="1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……</a:t>
            </a:r>
            <a:r>
              <a:rPr lang="en-US" altLang="zh-TW" sz="20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0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00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118790" name="Group 6"/>
          <p:cNvGraphicFramePr>
            <a:graphicFrameLocks noGrp="1"/>
          </p:cNvGraphicFramePr>
          <p:nvPr/>
        </p:nvGraphicFramePr>
        <p:xfrm>
          <a:off x="1547813" y="5949950"/>
          <a:ext cx="5184775" cy="517530"/>
        </p:xfrm>
        <a:graphic>
          <a:graphicData uri="http://schemas.openxmlformats.org/drawingml/2006/table">
            <a:tbl>
              <a:tblPr/>
              <a:tblGrid>
                <a:gridCol w="5184775"/>
              </a:tblGrid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     </a:t>
                      </a: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你會不會再堅持跑下去？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8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87" name="Rectangle 2"/>
          <p:cNvSpPr>
            <a:spLocks noGrp="1"/>
          </p:cNvSpPr>
          <p:nvPr>
            <p:ph type="body" idx="1"/>
          </p:nvPr>
        </p:nvSpPr>
        <p:spPr>
          <a:xfrm>
            <a:off x="598488" y="333375"/>
            <a:ext cx="8099425" cy="6477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kumimoji="1" lang="zh-TW" altLang="en-US" sz="2800" b="1" smtClean="0">
                <a:solidFill>
                  <a:srgbClr val="0000FF"/>
                </a:solidFill>
              </a:rPr>
              <a:t>沒有任何的得獎，比看到孩子的懂事成長更快樂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7812088" y="1628775"/>
            <a:ext cx="458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6400800" y="3706813"/>
            <a:ext cx="45878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611188" y="5876925"/>
            <a:ext cx="78486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     </a:t>
            </a:r>
            <a:endParaRPr lang="zh-TW" altLang="en-US" sz="18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endParaRPr lang="zh-TW" altLang="en-US" sz="18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211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1068388"/>
            <a:ext cx="5153025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1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2211" name="標題 1"/>
          <p:cNvSpPr>
            <a:spLocks noGrp="1"/>
          </p:cNvSpPr>
          <p:nvPr>
            <p:ph type="title"/>
          </p:nvPr>
        </p:nvSpPr>
        <p:spPr>
          <a:xfrm>
            <a:off x="204788" y="160338"/>
            <a:ext cx="8229600" cy="1143000"/>
          </a:xfrm>
        </p:spPr>
        <p:txBody>
          <a:bodyPr/>
          <a:lstStyle/>
          <a:p>
            <a:r>
              <a:rPr lang="zh-TW" altLang="en-US" sz="3600" b="1" smtClean="0">
                <a:solidFill>
                  <a:srgbClr val="FF0000"/>
                </a:solidFill>
              </a:rPr>
              <a:t>歡喜耕耘豐碩收穫</a:t>
            </a:r>
            <a:r>
              <a:rPr lang="en-US" altLang="zh-TW" sz="3600" b="1" smtClean="0">
                <a:solidFill>
                  <a:srgbClr val="FF0000"/>
                </a:solidFill>
              </a:rPr>
              <a:t>_</a:t>
            </a:r>
            <a:r>
              <a:rPr lang="zh-TW" altLang="en-US" sz="3600" b="1" smtClean="0">
                <a:solidFill>
                  <a:srgbClr val="FF0000"/>
                </a:solidFill>
              </a:rPr>
              <a:t>意外的收穫</a:t>
            </a:r>
          </a:p>
        </p:txBody>
      </p:sp>
      <p:pic>
        <p:nvPicPr>
          <p:cNvPr id="2222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70000"/>
            <a:ext cx="518318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3" name="文字方塊 3"/>
          <p:cNvSpPr txBox="1">
            <a:spLocks noChangeArrowheads="1"/>
          </p:cNvSpPr>
          <p:nvPr/>
        </p:nvSpPr>
        <p:spPr bwMode="auto">
          <a:xfrm>
            <a:off x="180975" y="5300663"/>
            <a:ext cx="5183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用耐心面對挫折，用長期耕耘培養實力</a:t>
            </a: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甜美的果實，不是一天一月</a:t>
            </a: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而是一場馬拉松長跑。</a:t>
            </a:r>
          </a:p>
        </p:txBody>
      </p:sp>
      <p:sp>
        <p:nvSpPr>
          <p:cNvPr id="222214" name="文字方塊 4"/>
          <p:cNvSpPr txBox="1">
            <a:spLocks noChangeArrowheads="1"/>
          </p:cNvSpPr>
          <p:nvPr/>
        </p:nvSpPr>
        <p:spPr bwMode="auto">
          <a:xfrm>
            <a:off x="5580063" y="1270000"/>
            <a:ext cx="25209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國語演說</a:t>
            </a: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國語朗讀</a:t>
            </a: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閩南語演說</a:t>
            </a: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書法</a:t>
            </a: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閩南語字音字形</a:t>
            </a: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國語字音字形</a:t>
            </a: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作文特優</a:t>
            </a:r>
            <a:r>
              <a:rPr lang="en-US" altLang="zh-TW" sz="2000">
                <a:solidFill>
                  <a:srgbClr val="0000FF"/>
                </a:solidFill>
                <a:latin typeface="Arial" charset="0"/>
              </a:rPr>
              <a:t>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FF"/>
                </a:solidFill>
                <a:latin typeface="Arial" charset="0"/>
              </a:rPr>
              <a:t>升上五年級後，將代表學校去參加比賽</a:t>
            </a:r>
          </a:p>
        </p:txBody>
      </p:sp>
    </p:spTree>
    <p:extLst>
      <p:ext uri="{BB962C8B-B14F-4D97-AF65-F5344CB8AC3E}">
        <p14:creationId xmlns:p14="http://schemas.microsoft.com/office/powerpoint/2010/main" val="35685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6" descr="02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260350"/>
            <a:ext cx="8016875" cy="1157288"/>
          </a:xfrm>
        </p:spPr>
        <p:txBody>
          <a:bodyPr/>
          <a:lstStyle/>
          <a:p>
            <a:r>
              <a:rPr lang="zh-TW" altLang="en-US" sz="2800" b="1" smtClean="0">
                <a:solidFill>
                  <a:srgbClr val="3333FF"/>
                </a:solidFill>
              </a:rPr>
              <a:t>孩子的心情，老師收下</a:t>
            </a:r>
            <a:br>
              <a:rPr lang="zh-TW" altLang="en-US" sz="2800" b="1" smtClean="0">
                <a:solidFill>
                  <a:srgbClr val="3333FF"/>
                </a:solidFill>
              </a:rPr>
            </a:br>
            <a:r>
              <a:rPr lang="zh-TW" altLang="en-US" sz="2800" b="1" smtClean="0">
                <a:solidFill>
                  <a:srgbClr val="3333FF"/>
                </a:solidFill>
              </a:rPr>
              <a:t>教師的身影，影響深遠</a:t>
            </a:r>
          </a:p>
        </p:txBody>
      </p:sp>
      <p:sp>
        <p:nvSpPr>
          <p:cNvPr id="223236" name="Rectangle 5"/>
          <p:cNvSpPr>
            <a:spLocks noChangeArrowheads="1"/>
          </p:cNvSpPr>
          <p:nvPr/>
        </p:nvSpPr>
        <p:spPr bwMode="auto">
          <a:xfrm>
            <a:off x="4859338" y="1412875"/>
            <a:ext cx="2592387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rgbClr val="CC0000"/>
                </a:solidFill>
                <a:latin typeface="Arial" charset="0"/>
              </a:rPr>
              <a:t>教師節溫馨的卡片</a:t>
            </a:r>
          </a:p>
        </p:txBody>
      </p:sp>
      <p:pic>
        <p:nvPicPr>
          <p:cNvPr id="22323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17638"/>
            <a:ext cx="3743325" cy="5216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8" name="文字方塊 2"/>
          <p:cNvSpPr txBox="1">
            <a:spLocks noChangeArrowheads="1"/>
          </p:cNvSpPr>
          <p:nvPr/>
        </p:nvSpPr>
        <p:spPr bwMode="auto">
          <a:xfrm>
            <a:off x="4572000" y="2276475"/>
            <a:ext cx="3960813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zh-TW" altLang="en-US" sz="1800" b="1">
                <a:latin typeface="Arial" charset="0"/>
              </a:rPr>
              <a:t>麗華老師</a:t>
            </a:r>
            <a:endParaRPr lang="en-US" altLang="zh-TW" sz="1800" b="1">
              <a:latin typeface="Arial" charset="0"/>
            </a:endParaRPr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zh-TW" altLang="en-US" sz="1800" b="1">
                <a:latin typeface="Arial" charset="0"/>
              </a:rPr>
              <a:t>        謝謝您兩年的教導，從中我們比別班學習到更多的道理，</a:t>
            </a:r>
            <a:r>
              <a:rPr lang="zh-TW" altLang="en-US" sz="1800" b="1">
                <a:solidFill>
                  <a:srgbClr val="FF0000"/>
                </a:solidFill>
                <a:latin typeface="Arial" charset="0"/>
              </a:rPr>
              <a:t>例如感恩、惜福等。</a:t>
            </a:r>
            <a:r>
              <a:rPr lang="zh-TW" altLang="en-US" sz="1800" b="1">
                <a:latin typeface="Arial" charset="0"/>
              </a:rPr>
              <a:t>升上五年級，我還記得您說過的，</a:t>
            </a:r>
            <a:r>
              <a:rPr lang="zh-TW" altLang="en-US" sz="1800" b="1">
                <a:solidFill>
                  <a:srgbClr val="FF0000"/>
                </a:solidFill>
                <a:latin typeface="Arial" charset="0"/>
              </a:rPr>
              <a:t>要把飯碗拿起來，這個習慣還跟隨我到五年級。</a:t>
            </a:r>
            <a:endParaRPr lang="en-US" altLang="zh-TW" sz="1800" b="1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zh-TW" altLang="en-US" sz="1800" b="1">
                <a:latin typeface="Arial" charset="0"/>
              </a:rPr>
              <a:t>       老師您教我的寫作，在五年級受到老師的讚美，在日記裡，我寫得又快樂又輕鬆，而且還被老師寫上特優呢！那時我就像隻快樂的小鳥。</a:t>
            </a:r>
          </a:p>
        </p:txBody>
      </p:sp>
    </p:spTree>
    <p:extLst>
      <p:ext uri="{BB962C8B-B14F-4D97-AF65-F5344CB8AC3E}">
        <p14:creationId xmlns:p14="http://schemas.microsoft.com/office/powerpoint/2010/main" val="33631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5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讀報的花</a:t>
            </a:r>
            <a:r>
              <a:rPr lang="en-US" altLang="zh-TW" smtClean="0">
                <a:solidFill>
                  <a:srgbClr val="FF0000"/>
                </a:solidFill>
              </a:rPr>
              <a:t>_</a:t>
            </a:r>
            <a:r>
              <a:rPr lang="zh-TW" altLang="en-US" smtClean="0">
                <a:solidFill>
                  <a:srgbClr val="FF0000"/>
                </a:solidFill>
              </a:rPr>
              <a:t>感恩</a:t>
            </a:r>
          </a:p>
        </p:txBody>
      </p:sp>
      <p:sp>
        <p:nvSpPr>
          <p:cNvPr id="22426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zh-TW" altLang="en-US" sz="2800" b="1" smtClean="0">
                <a:solidFill>
                  <a:srgbClr val="0000CC"/>
                </a:solidFill>
              </a:rPr>
              <a:t>我可以教大家三十幾招讀報的方法</a:t>
            </a:r>
            <a:endParaRPr lang="en-US" altLang="zh-TW" sz="2800" b="1" smtClean="0">
              <a:solidFill>
                <a:srgbClr val="0000CC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z="2800" b="1" smtClean="0">
                <a:solidFill>
                  <a:srgbClr val="0000CC"/>
                </a:solidFill>
              </a:rPr>
              <a:t>但如果孩子沒有感恩的心</a:t>
            </a:r>
            <a:endParaRPr lang="en-US" altLang="zh-TW" sz="2800" b="1" smtClean="0">
              <a:solidFill>
                <a:srgbClr val="0000CC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z="2800" b="1" smtClean="0">
                <a:solidFill>
                  <a:srgbClr val="0000CC"/>
                </a:solidFill>
              </a:rPr>
              <a:t>孩子沒有情意的內化</a:t>
            </a:r>
            <a:endParaRPr lang="en-US" altLang="zh-TW" sz="2800" b="1" smtClean="0">
              <a:solidFill>
                <a:srgbClr val="0000CC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z="2800" b="1" smtClean="0">
                <a:solidFill>
                  <a:srgbClr val="0000CC"/>
                </a:solidFill>
              </a:rPr>
              <a:t>也開不出讀報的花</a:t>
            </a:r>
            <a:endParaRPr lang="en-US" altLang="zh-TW" sz="2800" b="1" smtClean="0">
              <a:solidFill>
                <a:srgbClr val="0000CC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z="2800" b="1" smtClean="0">
                <a:solidFill>
                  <a:srgbClr val="0000CC"/>
                </a:solidFill>
              </a:rPr>
              <a:t>綜使開出了花</a:t>
            </a:r>
            <a:endParaRPr lang="en-US" altLang="zh-TW" sz="2800" b="1" smtClean="0">
              <a:solidFill>
                <a:srgbClr val="0000CC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z="2800" b="1" smtClean="0">
                <a:solidFill>
                  <a:srgbClr val="0000CC"/>
                </a:solidFill>
              </a:rPr>
              <a:t>也少了芬芳</a:t>
            </a:r>
            <a:endParaRPr lang="en-US" altLang="zh-TW" sz="2800" b="1" smtClean="0">
              <a:solidFill>
                <a:srgbClr val="0000CC"/>
              </a:solidFill>
            </a:endParaRPr>
          </a:p>
          <a:p>
            <a:pPr marL="0" indent="0">
              <a:buFont typeface="Arial" charset="0"/>
              <a:buNone/>
            </a:pPr>
            <a:endParaRPr lang="zh-TW" altLang="en-US" smtClean="0"/>
          </a:p>
        </p:txBody>
      </p:sp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08920"/>
            <a:ext cx="4293594" cy="35081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28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孩子給我的新年禮物</a:t>
            </a:r>
            <a:r>
              <a:rPr lang="en-US" altLang="zh-TW" sz="36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_</a:t>
            </a:r>
            <a:r>
              <a:rPr lang="zh-TW" altLang="en-US" sz="36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臉佈施</a:t>
            </a:r>
          </a:p>
        </p:txBody>
      </p:sp>
      <p:pic>
        <p:nvPicPr>
          <p:cNvPr id="2252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5588" y="1412875"/>
            <a:ext cx="3673475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1199"/>
            <a:ext cx="2585864" cy="19393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520952"/>
            <a:ext cx="2493065" cy="18697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4" y="3861048"/>
            <a:ext cx="268829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04" y="3850316"/>
            <a:ext cx="2493065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98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07" name="內容版面配置區 2"/>
          <p:cNvSpPr>
            <a:spLocks noGrp="1"/>
          </p:cNvSpPr>
          <p:nvPr>
            <p:ph idx="1"/>
          </p:nvPr>
        </p:nvSpPr>
        <p:spPr>
          <a:xfrm>
            <a:off x="179388" y="260350"/>
            <a:ext cx="8964612" cy="504825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Arial" charset="0"/>
              <a:buNone/>
            </a:pPr>
            <a:r>
              <a:rPr lang="zh-TW" altLang="en-US" b="1" smtClean="0">
                <a:solidFill>
                  <a:srgbClr val="0000CC"/>
                </a:solidFill>
              </a:rPr>
              <a:t>父母和老師是孩子的模和樣，教育唯有愛與榜樣</a:t>
            </a:r>
          </a:p>
        </p:txBody>
      </p:sp>
      <p:pic>
        <p:nvPicPr>
          <p:cNvPr id="2263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r="2638" b="4366"/>
          <a:stretch>
            <a:fillRect/>
          </a:stretch>
        </p:blipFill>
        <p:spPr bwMode="auto">
          <a:xfrm>
            <a:off x="1279525" y="847725"/>
            <a:ext cx="65849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文字方塊 1"/>
          <p:cNvSpPr txBox="1">
            <a:spLocks noChangeArrowheads="1"/>
          </p:cNvSpPr>
          <p:nvPr/>
        </p:nvSpPr>
        <p:spPr bwMode="auto">
          <a:xfrm>
            <a:off x="1908175" y="6140450"/>
            <a:ext cx="5688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rgbClr val="FF0000"/>
                </a:solidFill>
                <a:latin typeface="Arial" charset="0"/>
              </a:rPr>
              <a:t>老師心是父母心，也是菩薩心</a:t>
            </a:r>
            <a:r>
              <a:rPr lang="zh-TW" altLang="en-US" sz="2400" b="1">
                <a:solidFill>
                  <a:srgbClr val="FF0000"/>
                </a:solidFill>
                <a:latin typeface="Arial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98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31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smtClean="0">
                <a:solidFill>
                  <a:srgbClr val="FF0000"/>
                </a:solidFill>
                <a:ea typeface="標楷體" pitchFamily="65" charset="-120"/>
              </a:rPr>
              <a:t>感恩！教孩子感恩老師要先學習感恩</a:t>
            </a:r>
          </a:p>
        </p:txBody>
      </p:sp>
      <p:sp>
        <p:nvSpPr>
          <p:cNvPr id="227332" name="Rectangle 5"/>
          <p:cNvSpPr>
            <a:spLocks noGrp="1"/>
          </p:cNvSpPr>
          <p:nvPr>
            <p:ph type="body" idx="1"/>
          </p:nvPr>
        </p:nvSpPr>
        <p:spPr>
          <a:xfrm>
            <a:off x="611188" y="1557338"/>
            <a:ext cx="8280400" cy="50387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mtClean="0">
                <a:ea typeface="標楷體" pitchFamily="65" charset="-120"/>
              </a:rPr>
              <a:t>※</a:t>
            </a:r>
            <a:r>
              <a:rPr lang="zh-TW" altLang="en-US" b="1" smtClean="0">
                <a:solidFill>
                  <a:srgbClr val="0000CC"/>
                </a:solidFill>
                <a:ea typeface="標楷體" pitchFamily="65" charset="-120"/>
              </a:rPr>
              <a:t>感恩您</a:t>
            </a:r>
            <a:r>
              <a:rPr lang="zh-TW" altLang="en-US" smtClean="0">
                <a:ea typeface="標楷體" pitchFamily="65" charset="-120"/>
              </a:rPr>
              <a:t>，因為有您，才有今日的分享。</a:t>
            </a:r>
          </a:p>
          <a:p>
            <a:pPr>
              <a:buFont typeface="Arial" charset="0"/>
              <a:buNone/>
            </a:pPr>
            <a:r>
              <a:rPr lang="en-US" altLang="zh-TW" smtClean="0">
                <a:ea typeface="標楷體" pitchFamily="65" charset="-120"/>
              </a:rPr>
              <a:t>※</a:t>
            </a:r>
            <a:r>
              <a:rPr lang="zh-TW" altLang="en-US" b="1" smtClean="0">
                <a:solidFill>
                  <a:srgbClr val="0000CC"/>
                </a:solidFill>
                <a:ea typeface="標楷體" pitchFamily="65" charset="-120"/>
              </a:rPr>
              <a:t>感恩孩子</a:t>
            </a:r>
            <a:r>
              <a:rPr lang="zh-TW" altLang="en-US" smtClean="0">
                <a:ea typeface="標楷體" pitchFamily="65" charset="-120"/>
              </a:rPr>
              <a:t>，因為有一片荒蕪，才能成就老師農夫生命的價值。</a:t>
            </a:r>
          </a:p>
          <a:p>
            <a:pPr>
              <a:buFont typeface="Arial" charset="0"/>
              <a:buNone/>
            </a:pPr>
            <a:r>
              <a:rPr lang="en-US" altLang="zh-TW" smtClean="0">
                <a:ea typeface="標楷體" pitchFamily="65" charset="-120"/>
              </a:rPr>
              <a:t>※</a:t>
            </a:r>
            <a:r>
              <a:rPr lang="zh-TW" altLang="en-US" b="1" smtClean="0">
                <a:solidFill>
                  <a:srgbClr val="0000CC"/>
                </a:solidFill>
                <a:ea typeface="標楷體" pitchFamily="65" charset="-120"/>
              </a:rPr>
              <a:t>感恩讀報活動</a:t>
            </a:r>
            <a:r>
              <a:rPr lang="zh-TW" altLang="en-US" smtClean="0">
                <a:ea typeface="標楷體" pitchFamily="65" charset="-120"/>
              </a:rPr>
              <a:t>，因為讀報，讓我們親師生在溫暖的教室像一家人一起學習。</a:t>
            </a:r>
            <a:endParaRPr lang="en-US" altLang="zh-TW" smtClean="0">
              <a:ea typeface="標楷體" pitchFamily="65" charset="-120"/>
            </a:endParaRPr>
          </a:p>
          <a:p>
            <a:pPr>
              <a:buFont typeface="Arial" charset="0"/>
              <a:buNone/>
            </a:pPr>
            <a:r>
              <a:rPr lang="en-US" altLang="zh-TW" smtClean="0">
                <a:ea typeface="標楷體" pitchFamily="65" charset="-120"/>
              </a:rPr>
              <a:t>※</a:t>
            </a:r>
            <a:r>
              <a:rPr lang="zh-TW" altLang="en-US" b="1" smtClean="0">
                <a:solidFill>
                  <a:srgbClr val="0000CC"/>
                </a:solidFill>
                <a:ea typeface="標楷體" pitchFamily="65" charset="-120"/>
              </a:rPr>
              <a:t>感恩順境逆境</a:t>
            </a:r>
            <a:r>
              <a:rPr lang="zh-TW" altLang="en-US" smtClean="0">
                <a:ea typeface="標楷體" pitchFamily="65" charset="-120"/>
              </a:rPr>
              <a:t>，一切都是好因緣。</a:t>
            </a:r>
          </a:p>
          <a:p>
            <a:pPr>
              <a:buFont typeface="Arial" charset="0"/>
              <a:buNone/>
            </a:pPr>
            <a:r>
              <a:rPr lang="en-US" altLang="zh-TW" smtClean="0">
                <a:ea typeface="標楷體" pitchFamily="65" charset="-120"/>
              </a:rPr>
              <a:t>※</a:t>
            </a:r>
            <a:r>
              <a:rPr lang="zh-TW" altLang="en-US" b="1" smtClean="0">
                <a:solidFill>
                  <a:srgbClr val="0000CC"/>
                </a:solidFill>
                <a:ea typeface="標楷體" pitchFamily="65" charset="-120"/>
              </a:rPr>
              <a:t>感恩每一天，每一個人，每一件事</a:t>
            </a:r>
            <a:r>
              <a:rPr lang="zh-TW" altLang="en-US" smtClean="0">
                <a:ea typeface="標楷體" pitchFamily="65" charset="-120"/>
              </a:rPr>
              <a:t>。</a:t>
            </a:r>
            <a:endParaRPr lang="en-US" altLang="zh-TW" smtClean="0">
              <a:ea typeface="標楷體" pitchFamily="65" charset="-120"/>
            </a:endParaRPr>
          </a:p>
          <a:p>
            <a:pPr>
              <a:buFont typeface="Arial" charset="0"/>
              <a:buNone/>
            </a:pPr>
            <a:r>
              <a:rPr lang="zh-TW" altLang="en-US" u="sng" smtClean="0">
                <a:ea typeface="標楷體" pitchFamily="65" charset="-120"/>
                <a:hlinkClick r:id="rId3" action="ppaction://hlinkfile"/>
              </a:rPr>
              <a:t>    </a:t>
            </a:r>
            <a:endParaRPr lang="zh-TW" altLang="en-US" smtClean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381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520</Words>
  <Application>Microsoft Office PowerPoint</Application>
  <PresentationFormat>如螢幕大小 (4:3)</PresentationFormat>
  <Paragraphs>59</Paragraphs>
  <Slides>10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Office 佈景主題</vt:lpstr>
      <vt:lpstr>做了這麼多是為了什麼？？？</vt:lpstr>
      <vt:lpstr>園丁的分享---如果有一天……</vt:lpstr>
      <vt:lpstr>PowerPoint 簡報</vt:lpstr>
      <vt:lpstr>歡喜耕耘豐碩收穫_意外的收穫</vt:lpstr>
      <vt:lpstr>孩子的心情，老師收下 教師的身影，影響深遠</vt:lpstr>
      <vt:lpstr>讀報的花_感恩</vt:lpstr>
      <vt:lpstr>孩子給我的新年禮物_臉佈施</vt:lpstr>
      <vt:lpstr>PowerPoint 簡報</vt:lpstr>
      <vt:lpstr>感恩！教孩子感恩老師要先學習感恩</vt:lpstr>
      <vt:lpstr>PowerPoint 簡報</vt:lpstr>
    </vt:vector>
  </TitlesOfParts>
  <Company>CCU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做了這麼多是為了什麼？？？</dc:title>
  <dc:creator>No</dc:creator>
  <cp:lastModifiedBy>No</cp:lastModifiedBy>
  <cp:revision>2</cp:revision>
  <dcterms:created xsi:type="dcterms:W3CDTF">2016-05-30T22:12:35Z</dcterms:created>
  <dcterms:modified xsi:type="dcterms:W3CDTF">2016-06-04T14:52:45Z</dcterms:modified>
</cp:coreProperties>
</file>