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154-DA5D-4F26-85FA-8329684B96E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FE-F7D6-4187-8E60-569390533D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88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154-DA5D-4F26-85FA-8329684B96E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FE-F7D6-4187-8E60-569390533D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02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154-DA5D-4F26-85FA-8329684B96E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FE-F7D6-4187-8E60-569390533D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96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154-DA5D-4F26-85FA-8329684B96E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FE-F7D6-4187-8E60-569390533D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91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154-DA5D-4F26-85FA-8329684B96E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FE-F7D6-4187-8E60-569390533D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32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154-DA5D-4F26-85FA-8329684B96E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FE-F7D6-4187-8E60-569390533D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70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154-DA5D-4F26-85FA-8329684B96E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FE-F7D6-4187-8E60-569390533D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80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154-DA5D-4F26-85FA-8329684B96E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FE-F7D6-4187-8E60-569390533D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97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154-DA5D-4F26-85FA-8329684B96E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FE-F7D6-4187-8E60-569390533D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71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154-DA5D-4F26-85FA-8329684B96E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FE-F7D6-4187-8E60-569390533D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27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154-DA5D-4F26-85FA-8329684B96E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1DFE-F7D6-4187-8E60-569390533D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06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60154-DA5D-4F26-85FA-8329684B96E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B1DFE-F7D6-4187-8E60-569390533D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9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documents/&#24859;&#22577;&#23416;&#32722;&#21934;&#31684;&#20363;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int简报背景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1"/>
            <a:ext cx="9149742" cy="68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怎樣用空白學習單寫讀報？</a:t>
            </a:r>
            <a:endParaRPr lang="zh-TW" altLang="zh-TW" sz="3600" b="1" dirty="0">
              <a:solidFill>
                <a:srgbClr val="FF0000"/>
              </a:solidFill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7859216" cy="4680520"/>
          </a:xfrm>
        </p:spPr>
        <p:txBody>
          <a:bodyPr>
            <a:noAutofit/>
          </a:bodyPr>
          <a:lstStyle/>
          <a:p>
            <a:pPr marL="0" indent="0" algn="ctr">
              <a:lnSpc>
                <a:spcPts val="3800"/>
              </a:lnSpc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一張</a:t>
            </a:r>
            <a:r>
              <a:rPr lang="en-US" altLang="zh-TW" sz="2800" dirty="0" err="1" smtClean="0">
                <a:latin typeface="+mj-ea"/>
                <a:ea typeface="+mj-ea"/>
              </a:rPr>
              <a:t>A4</a:t>
            </a:r>
            <a:r>
              <a:rPr lang="zh-TW" altLang="en-US" sz="2800" dirty="0" smtClean="0">
                <a:latin typeface="+mj-ea"/>
                <a:ea typeface="+mj-ea"/>
              </a:rPr>
              <a:t>的紙就可以變成讀報的學習單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800" b="1" dirty="0" smtClean="0">
                <a:solidFill>
                  <a:srgbClr val="0000CC"/>
                </a:solidFill>
                <a:latin typeface="+mj-ea"/>
                <a:ea typeface="+mj-ea"/>
              </a:rPr>
              <a:t>完成的學習單</a:t>
            </a:r>
            <a:endParaRPr lang="en-US" altLang="zh-TW" sz="2800" b="1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800" b="1" dirty="0">
                <a:solidFill>
                  <a:srgbClr val="0000CC"/>
                </a:solidFill>
                <a:latin typeface="+mj-ea"/>
                <a:ea typeface="+mj-ea"/>
              </a:rPr>
              <a:t>變成可以布置</a:t>
            </a:r>
            <a:r>
              <a:rPr lang="zh-TW" altLang="en-US" sz="2800" b="1" dirty="0" smtClean="0">
                <a:solidFill>
                  <a:srgbClr val="0000CC"/>
                </a:solidFill>
                <a:latin typeface="+mj-ea"/>
                <a:ea typeface="+mj-ea"/>
              </a:rPr>
              <a:t>教室</a:t>
            </a:r>
            <a:endParaRPr lang="en-US" altLang="zh-TW" sz="2800" b="1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800" b="1" dirty="0">
                <a:solidFill>
                  <a:srgbClr val="0000CC"/>
                </a:solidFill>
                <a:latin typeface="+mj-ea"/>
                <a:ea typeface="+mj-ea"/>
              </a:rPr>
              <a:t>變成可以</a:t>
            </a:r>
            <a:r>
              <a:rPr lang="zh-TW" altLang="en-US" sz="2800" b="1" dirty="0" smtClean="0">
                <a:solidFill>
                  <a:srgbClr val="0000CC"/>
                </a:solidFill>
                <a:latin typeface="+mj-ea"/>
                <a:ea typeface="+mj-ea"/>
              </a:rPr>
              <a:t>朗讀</a:t>
            </a:r>
            <a:endParaRPr lang="en-US" altLang="zh-TW" sz="2800" b="1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800" b="1" dirty="0">
                <a:solidFill>
                  <a:srgbClr val="0000CC"/>
                </a:solidFill>
                <a:latin typeface="+mj-ea"/>
                <a:ea typeface="+mj-ea"/>
              </a:rPr>
              <a:t>變成</a:t>
            </a:r>
            <a:r>
              <a:rPr lang="zh-TW" altLang="en-US" sz="2800" b="1" dirty="0" smtClean="0">
                <a:solidFill>
                  <a:srgbClr val="0000CC"/>
                </a:solidFill>
                <a:latin typeface="+mj-ea"/>
                <a:ea typeface="+mj-ea"/>
              </a:rPr>
              <a:t>可以互相觀摩</a:t>
            </a:r>
            <a:endParaRPr lang="en-US" altLang="zh-TW" sz="2800" b="1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800" dirty="0">
                <a:latin typeface="+mj-ea"/>
                <a:ea typeface="+mj-ea"/>
              </a:rPr>
              <a:t>讀報因你的創意讓孩子更</a:t>
            </a:r>
            <a:r>
              <a:rPr lang="zh-TW" altLang="en-US" sz="2800" dirty="0" smtClean="0">
                <a:latin typeface="+mj-ea"/>
                <a:ea typeface="+mj-ea"/>
              </a:rPr>
              <a:t>喜愛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 algn="ctr">
              <a:lnSpc>
                <a:spcPts val="3800"/>
              </a:lnSpc>
              <a:buNone/>
            </a:pPr>
            <a:endParaRPr lang="en-US" altLang="zh-TW" dirty="0">
              <a:latin typeface="+mj-ea"/>
              <a:ea typeface="+mj-e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dirty="0">
                <a:latin typeface="+mj-ea"/>
                <a:ea typeface="+mj-ea"/>
              </a:rPr>
              <a:t>     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你要非常努力，才能看起來豪不費力</a:t>
            </a:r>
          </a:p>
        </p:txBody>
      </p:sp>
    </p:spTree>
    <p:extLst>
      <p:ext uri="{BB962C8B-B14F-4D97-AF65-F5344CB8AC3E}">
        <p14:creationId xmlns:p14="http://schemas.microsoft.com/office/powerpoint/2010/main" val="164023216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int简报背景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1"/>
            <a:ext cx="9149742" cy="68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愛</a:t>
            </a:r>
            <a:r>
              <a:rPr lang="zh-TW" altLang="en-US" sz="3600" b="1" dirty="0">
                <a:solidFill>
                  <a:srgbClr val="FF0000"/>
                </a:solidFill>
              </a:rPr>
              <a:t>報學習單，看報寫心得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353425" cy="44021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dirty="0">
                <a:solidFill>
                  <a:srgbClr val="000000"/>
                </a:solidFill>
              </a:rPr>
              <a:t>（一）教學前準備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>
                <a:solidFill>
                  <a:srgbClr val="000000"/>
                </a:solidFill>
              </a:rPr>
              <a:t>1</a:t>
            </a:r>
            <a:r>
              <a:rPr lang="zh-TW" altLang="en-US" sz="2800" dirty="0">
                <a:solidFill>
                  <a:srgbClr val="000000"/>
                </a:solidFill>
              </a:rPr>
              <a:t>設計一張</a:t>
            </a:r>
            <a:r>
              <a:rPr lang="en-US" altLang="zh-TW" sz="2800" dirty="0" err="1">
                <a:solidFill>
                  <a:srgbClr val="000000"/>
                </a:solidFill>
              </a:rPr>
              <a:t>A4</a:t>
            </a:r>
            <a:r>
              <a:rPr lang="zh-TW" altLang="en-US" sz="2800" dirty="0">
                <a:solidFill>
                  <a:srgbClr val="000000"/>
                </a:solidFill>
              </a:rPr>
              <a:t>畫成四格學習單，老師可先</a:t>
            </a:r>
            <a:r>
              <a:rPr lang="zh-TW" altLang="en-US" sz="2800" dirty="0">
                <a:solidFill>
                  <a:srgbClr val="000000"/>
                </a:solidFill>
                <a:hlinkClick r:id="rId3" action="ppaction://hlinkfile"/>
              </a:rPr>
              <a:t>示範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dirty="0">
                <a:solidFill>
                  <a:srgbClr val="000000"/>
                </a:solidFill>
                <a:hlinkClick r:id="rId3" action="ppaction://hlinkfile"/>
              </a:rPr>
              <a:t>  寫作方法</a:t>
            </a:r>
            <a:endParaRPr lang="zh-TW" alt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>
                <a:solidFill>
                  <a:srgbClr val="000000"/>
                </a:solidFill>
              </a:rPr>
              <a:t>2</a:t>
            </a:r>
            <a:r>
              <a:rPr lang="zh-TW" altLang="en-US" sz="2800" dirty="0">
                <a:solidFill>
                  <a:srgbClr val="000000"/>
                </a:solidFill>
              </a:rPr>
              <a:t>資料來源：國語日報全班共同一篇文章、</a:t>
            </a:r>
            <a:r>
              <a:rPr lang="zh-TW" altLang="en-US" sz="2800" dirty="0" smtClean="0">
                <a:solidFill>
                  <a:srgbClr val="000000"/>
                </a:solidFill>
              </a:rPr>
              <a:t>國語日報</a:t>
            </a:r>
            <a:endParaRPr lang="en-US" altLang="zh-TW" sz="2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dirty="0">
                <a:solidFill>
                  <a:srgbClr val="000000"/>
                </a:solidFill>
              </a:rPr>
              <a:t> </a:t>
            </a:r>
            <a:r>
              <a:rPr lang="zh-TW" altLang="en-US" sz="2800" dirty="0" smtClean="0">
                <a:solidFill>
                  <a:srgbClr val="000000"/>
                </a:solidFill>
              </a:rPr>
              <a:t>                       </a:t>
            </a:r>
            <a:r>
              <a:rPr lang="zh-TW" altLang="en-US" sz="2800" dirty="0" smtClean="0">
                <a:solidFill>
                  <a:srgbClr val="000000"/>
                </a:solidFill>
              </a:rPr>
              <a:t>每人</a:t>
            </a:r>
            <a:r>
              <a:rPr lang="zh-TW" altLang="en-US" sz="2800" dirty="0">
                <a:solidFill>
                  <a:srgbClr val="000000"/>
                </a:solidFill>
              </a:rPr>
              <a:t>一份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dirty="0">
                <a:solidFill>
                  <a:srgbClr val="000000"/>
                </a:solidFill>
              </a:rPr>
              <a:t>（二）教學方法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>
                <a:solidFill>
                  <a:srgbClr val="000000"/>
                </a:solidFill>
              </a:rPr>
              <a:t>1 </a:t>
            </a:r>
            <a:r>
              <a:rPr lang="zh-TW" altLang="en-US" sz="2800" dirty="0">
                <a:solidFill>
                  <a:srgbClr val="000000"/>
                </a:solidFill>
              </a:rPr>
              <a:t>一開始實施利用閱讀課在課堂進行，共讀引導討論。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3934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oint简报背景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1"/>
            <a:ext cx="9149742" cy="68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愛</a:t>
            </a:r>
            <a:r>
              <a:rPr lang="zh-TW" altLang="en-US" sz="3600" b="1" dirty="0">
                <a:solidFill>
                  <a:srgbClr val="FF0000"/>
                </a:solidFill>
              </a:rPr>
              <a:t>報學習單，看報寫心得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2200" y="1682415"/>
            <a:ext cx="2243138" cy="44561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習寫，</a:t>
            </a:r>
          </a:p>
          <a:p>
            <a:pPr>
              <a:buFontTx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自由選擇報</a:t>
            </a:r>
          </a:p>
          <a:p>
            <a:pPr>
              <a:buFontTx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紙喜歡的版</a:t>
            </a:r>
          </a:p>
          <a:p>
            <a:pPr>
              <a:buFontTx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面進行寫</a:t>
            </a:r>
          </a:p>
          <a:p>
            <a:pPr>
              <a:buFontTx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作。</a:t>
            </a:r>
          </a:p>
          <a:p>
            <a:pPr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當成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週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三或週末回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家的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功課。</a:t>
            </a:r>
          </a:p>
          <a:p>
            <a:pPr>
              <a:buFontTx/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2415"/>
            <a:ext cx="5616575" cy="49688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25730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int简报背景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1"/>
            <a:ext cx="9149742" cy="68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81000"/>
            <a:ext cx="6096000" cy="6019800"/>
          </a:xfrm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1986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int简报背景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1"/>
            <a:ext cx="9149742" cy="68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4" name="Picture 4" descr="掃描0045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356"/>
            <a:ext cx="6629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7605628" y="457200"/>
            <a:ext cx="923330" cy="57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0000CC"/>
                </a:solidFill>
                <a:latin typeface="Tahoma" pitchFamily="34" charset="0"/>
              </a:rPr>
              <a:t>加入創意，四字語詞，四字語詞造句，新聞大意、心得加插畫，也可以畫四格漫畫。</a:t>
            </a:r>
            <a:endParaRPr lang="zh-TW" altLang="en-US" sz="2400" b="1" dirty="0">
              <a:solidFill>
                <a:srgbClr val="0000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83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int简报背景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1"/>
            <a:ext cx="9149742" cy="68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43887" cy="725488"/>
          </a:xfrm>
        </p:spPr>
        <p:txBody>
          <a:bodyPr/>
          <a:lstStyle/>
          <a:p>
            <a:r>
              <a:rPr lang="zh-TW" altLang="en-US" sz="3200"/>
              <a:t>教學交流分享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632700" cy="445611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愛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報學習單可讓孩子自由選擇喜歡的版面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可以把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各版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讀報的創意交給孩子決定。</a:t>
            </a:r>
            <a:endParaRPr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掌握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孩子確實讀報。</a:t>
            </a:r>
          </a:p>
          <a:p>
            <a:pPr>
              <a:buFontTx/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老師隨時變化菜單，讓讀報寫作變得更有趣。</a:t>
            </a:r>
            <a:endParaRPr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 寫作沒有捷徑</a:t>
            </a:r>
          </a:p>
          <a:p>
            <a:pPr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孩子的語文功夫</a:t>
            </a:r>
          </a:p>
          <a:p>
            <a:pPr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就是這樣一點一滴</a:t>
            </a:r>
          </a:p>
          <a:p>
            <a:pPr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一字一句中爬出來的</a:t>
            </a:r>
          </a:p>
          <a:p>
            <a:pPr>
              <a:buFontTx/>
              <a:buNone/>
            </a:pPr>
            <a:endParaRPr kumimoji="0"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124223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271</Words>
  <Application>Microsoft Office PowerPoint</Application>
  <PresentationFormat>如螢幕大小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怎樣用空白學習單寫讀報？</vt:lpstr>
      <vt:lpstr>愛報學習單，看報寫心得</vt:lpstr>
      <vt:lpstr>愛報學習單，看報寫心得</vt:lpstr>
      <vt:lpstr>PowerPoint 簡報</vt:lpstr>
      <vt:lpstr>PowerPoint 簡報</vt:lpstr>
      <vt:lpstr>教學交流分享</vt:lpstr>
    </vt:vector>
  </TitlesOfParts>
  <Company>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No</dc:creator>
  <cp:lastModifiedBy>No</cp:lastModifiedBy>
  <cp:revision>5</cp:revision>
  <dcterms:created xsi:type="dcterms:W3CDTF">2016-05-30T22:07:59Z</dcterms:created>
  <dcterms:modified xsi:type="dcterms:W3CDTF">2016-06-04T14:49:54Z</dcterms:modified>
</cp:coreProperties>
</file>