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58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805C9-F451-497C-8B38-FFBB0C76FE71}" type="datetimeFigureOut">
              <a:rPr lang="zh-TW" altLang="en-US" smtClean="0"/>
              <a:t>2016/6/3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9345C-79A8-4EE6-B88D-E8BCD672A43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4266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805C9-F451-497C-8B38-FFBB0C76FE71}" type="datetimeFigureOut">
              <a:rPr lang="zh-TW" altLang="en-US" smtClean="0"/>
              <a:t>2016/6/3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9345C-79A8-4EE6-B88D-E8BCD672A43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77425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805C9-F451-497C-8B38-FFBB0C76FE71}" type="datetimeFigureOut">
              <a:rPr lang="zh-TW" altLang="en-US" smtClean="0"/>
              <a:t>2016/6/3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9345C-79A8-4EE6-B88D-E8BCD672A43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3723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805C9-F451-497C-8B38-FFBB0C76FE71}" type="datetimeFigureOut">
              <a:rPr lang="zh-TW" altLang="en-US" smtClean="0"/>
              <a:t>2016/6/3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9345C-79A8-4EE6-B88D-E8BCD672A43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7718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805C9-F451-497C-8B38-FFBB0C76FE71}" type="datetimeFigureOut">
              <a:rPr lang="zh-TW" altLang="en-US" smtClean="0"/>
              <a:t>2016/6/3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9345C-79A8-4EE6-B88D-E8BCD672A43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06580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805C9-F451-497C-8B38-FFBB0C76FE71}" type="datetimeFigureOut">
              <a:rPr lang="zh-TW" altLang="en-US" smtClean="0"/>
              <a:t>2016/6/3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9345C-79A8-4EE6-B88D-E8BCD672A43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3977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805C9-F451-497C-8B38-FFBB0C76FE71}" type="datetimeFigureOut">
              <a:rPr lang="zh-TW" altLang="en-US" smtClean="0"/>
              <a:t>2016/6/3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9345C-79A8-4EE6-B88D-E8BCD672A43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0736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805C9-F451-497C-8B38-FFBB0C76FE71}" type="datetimeFigureOut">
              <a:rPr lang="zh-TW" altLang="en-US" smtClean="0"/>
              <a:t>2016/6/3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9345C-79A8-4EE6-B88D-E8BCD672A43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72041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805C9-F451-497C-8B38-FFBB0C76FE71}" type="datetimeFigureOut">
              <a:rPr lang="zh-TW" altLang="en-US" smtClean="0"/>
              <a:t>2016/6/3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9345C-79A8-4EE6-B88D-E8BCD672A43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7275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805C9-F451-497C-8B38-FFBB0C76FE71}" type="datetimeFigureOut">
              <a:rPr lang="zh-TW" altLang="en-US" smtClean="0"/>
              <a:t>2016/6/3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9345C-79A8-4EE6-B88D-E8BCD672A43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20359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805C9-F451-497C-8B38-FFBB0C76FE71}" type="datetimeFigureOut">
              <a:rPr lang="zh-TW" altLang="en-US" smtClean="0"/>
              <a:t>2016/6/3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9345C-79A8-4EE6-B88D-E8BCD672A43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5535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805C9-F451-497C-8B38-FFBB0C76FE71}" type="datetimeFigureOut">
              <a:rPr lang="zh-TW" altLang="en-US" smtClean="0"/>
              <a:t>2016/6/3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79345C-79A8-4EE6-B88D-E8BCD672A43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34016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&#24433;&#38899;/&#25351;&#23566;&#23401;&#23376;&#24565;&#20856;&#31684;&#20154;&#29289;&#23416;&#32722;&#21934;.AVI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&#24433;&#38899;/&#23389;&#38918;&#30340;&#27468;.AVI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&#35712;&#22577;&#21839;&#21367;.doc" TargetMode="Externa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&#24433;&#38899;/&#20171;&#32057;&#26525;&#26757;&#22902;&#22902;.AVI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3.baps.tp.edu.tw/teachers/word2010/source/%E7%B0%A1%E5%A0%B1%E5%BA%95%E5%9C%96%E7%B4%A0%E6%9D%90/%E8%83%8C%E6%99%AF%E5%9C%96%E7%89%87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8" y="29111"/>
            <a:ext cx="9131902" cy="682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3" name="標題 1"/>
          <p:cNvSpPr>
            <a:spLocks noGrp="1"/>
          </p:cNvSpPr>
          <p:nvPr>
            <p:ph type="title"/>
          </p:nvPr>
        </p:nvSpPr>
        <p:spPr>
          <a:xfrm>
            <a:off x="611560" y="692696"/>
            <a:ext cx="8229600" cy="1143000"/>
          </a:xfrm>
        </p:spPr>
        <p:txBody>
          <a:bodyPr>
            <a:normAutofit fontScale="90000"/>
          </a:bodyPr>
          <a:lstStyle/>
          <a:p>
            <a:pPr>
              <a:lnSpc>
                <a:spcPts val="3900"/>
              </a:lnSpc>
            </a:pPr>
            <a:r>
              <a:rPr lang="en-US" altLang="zh-TW" sz="3200" b="1" dirty="0" smtClean="0">
                <a:solidFill>
                  <a:srgbClr val="0000CC"/>
                </a:solidFill>
              </a:rPr>
              <a:t/>
            </a:r>
            <a:br>
              <a:rPr lang="en-US" altLang="zh-TW" sz="3200" b="1" dirty="0" smtClean="0">
                <a:solidFill>
                  <a:srgbClr val="0000CC"/>
                </a:solidFill>
              </a:rPr>
            </a:br>
            <a:r>
              <a:rPr lang="zh-TW" altLang="en-US" sz="3200" dirty="0" smtClean="0">
                <a:solidFill>
                  <a:srgbClr val="0000CC"/>
                </a:solidFill>
              </a:rPr>
              <a:t>     </a:t>
            </a:r>
            <a:r>
              <a:rPr lang="zh-TW" altLang="en-US" sz="3200" b="1" dirty="0" smtClean="0">
                <a:solidFill>
                  <a:srgbClr val="0000CC"/>
                </a:solidFill>
              </a:rPr>
              <a:t>怎樣帶孩子做讀報的服務學習？</a:t>
            </a:r>
            <a:r>
              <a:rPr lang="en-US" altLang="zh-TW" sz="3200" b="1" dirty="0" smtClean="0">
                <a:solidFill>
                  <a:srgbClr val="0000CC"/>
                </a:solidFill>
              </a:rPr>
              <a:t/>
            </a:r>
            <a:br>
              <a:rPr lang="en-US" altLang="zh-TW" sz="3200" b="1" dirty="0" smtClean="0">
                <a:solidFill>
                  <a:srgbClr val="0000CC"/>
                </a:solidFill>
              </a:rPr>
            </a:br>
            <a:r>
              <a:rPr lang="zh-TW" altLang="en-US" sz="3200" b="1" dirty="0" smtClean="0">
                <a:solidFill>
                  <a:srgbClr val="0000CC"/>
                </a:solidFill>
              </a:rPr>
              <a:t>教低年級認識國語日報人物版典範人物</a:t>
            </a:r>
            <a:r>
              <a:rPr lang="en-US" altLang="zh-TW" sz="3200" b="1" dirty="0" smtClean="0">
                <a:solidFill>
                  <a:srgbClr val="0000CC"/>
                </a:solidFill>
              </a:rPr>
              <a:t>_</a:t>
            </a:r>
            <a:br>
              <a:rPr lang="en-US" altLang="zh-TW" sz="3200" b="1" dirty="0" smtClean="0">
                <a:solidFill>
                  <a:srgbClr val="0000CC"/>
                </a:solidFill>
              </a:rPr>
            </a:br>
            <a:r>
              <a:rPr lang="zh-TW" altLang="en-US" sz="3200" b="1" dirty="0" smtClean="0">
                <a:solidFill>
                  <a:srgbClr val="0000CC"/>
                </a:solidFill>
              </a:rPr>
              <a:t>學習好品德</a:t>
            </a:r>
            <a:r>
              <a:rPr lang="en-US" altLang="zh-TW" sz="3200" b="1" dirty="0" smtClean="0">
                <a:solidFill>
                  <a:srgbClr val="0000CC"/>
                </a:solidFill>
              </a:rPr>
              <a:t>〈</a:t>
            </a:r>
            <a:r>
              <a:rPr lang="zh-TW" altLang="en-US" sz="3200" b="1" dirty="0" smtClean="0">
                <a:solidFill>
                  <a:srgbClr val="0000CC"/>
                </a:solidFill>
              </a:rPr>
              <a:t>四下</a:t>
            </a:r>
            <a:r>
              <a:rPr lang="en-US" altLang="zh-TW" sz="3200" b="1" dirty="0" smtClean="0">
                <a:solidFill>
                  <a:srgbClr val="0000CC"/>
                </a:solidFill>
              </a:rPr>
              <a:t>〉</a:t>
            </a:r>
            <a:br>
              <a:rPr lang="en-US" altLang="zh-TW" sz="3200" b="1" dirty="0" smtClean="0">
                <a:solidFill>
                  <a:srgbClr val="0000CC"/>
                </a:solidFill>
              </a:rPr>
            </a:br>
            <a:endParaRPr lang="zh-TW" altLang="en-US" sz="3200" b="1" dirty="0" smtClean="0">
              <a:solidFill>
                <a:srgbClr val="0000CC"/>
              </a:solidFill>
            </a:endParaRPr>
          </a:p>
        </p:txBody>
      </p:sp>
      <p:sp>
        <p:nvSpPr>
          <p:cNvPr id="35844" name="內容版面配置區 2"/>
          <p:cNvSpPr>
            <a:spLocks noGrp="1"/>
          </p:cNvSpPr>
          <p:nvPr>
            <p:ph idx="1"/>
          </p:nvPr>
        </p:nvSpPr>
        <p:spPr>
          <a:xfrm>
            <a:off x="366411" y="2348880"/>
            <a:ext cx="8423275" cy="3132560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endParaRPr lang="en-US" altLang="zh-TW" sz="2800" dirty="0" smtClean="0"/>
          </a:p>
          <a:p>
            <a:pPr marL="0" indent="0">
              <a:buFont typeface="Arial" charset="0"/>
              <a:buNone/>
            </a:pPr>
            <a:r>
              <a:rPr lang="en-US" altLang="zh-TW" sz="2800" dirty="0" smtClean="0"/>
              <a:t>1.</a:t>
            </a:r>
            <a:r>
              <a:rPr lang="zh-TW" altLang="en-US" sz="2800" dirty="0" smtClean="0"/>
              <a:t>緣起：閱讀國語日報人物版故事</a:t>
            </a:r>
            <a:endParaRPr lang="en-US" altLang="zh-TW" sz="2800" dirty="0" smtClean="0">
              <a:ea typeface="文鼎粗隸" pitchFamily="49" charset="-120"/>
            </a:endParaRPr>
          </a:p>
          <a:p>
            <a:pPr marL="0" indent="0">
              <a:buFont typeface="Arial" charset="0"/>
              <a:buNone/>
            </a:pP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    從三年級開始，我們一週一篇國語日報人物版故事，累積到四下，我們已閱讀快七十幾篇人物故事了，四下我們就要把這好人物介紹給低年級小朋友，也展開了我們的另一個服務學習。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pPr marL="0" indent="0">
              <a:buFont typeface="Arial" charset="0"/>
              <a:buNone/>
            </a:pPr>
            <a:endParaRPr lang="zh-TW" altLang="en-US" sz="2800" dirty="0" smtClean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6272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3.baps.tp.edu.tw/teachers/word2010/source/%E7%B0%A1%E5%A0%B1%E5%BA%95%E5%9C%96%E7%B4%A0%E6%9D%90/%E8%83%8C%E6%99%AF%E5%9C%96%E7%89%87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8" y="29111"/>
            <a:ext cx="9131902" cy="682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59" name="標題 1"/>
          <p:cNvSpPr>
            <a:spLocks noGrp="1"/>
          </p:cNvSpPr>
          <p:nvPr>
            <p:ph type="title"/>
          </p:nvPr>
        </p:nvSpPr>
        <p:spPr>
          <a:xfrm>
            <a:off x="303213" y="5770563"/>
            <a:ext cx="4464050" cy="801687"/>
          </a:xfrm>
        </p:spPr>
        <p:txBody>
          <a:bodyPr>
            <a:normAutofit fontScale="90000"/>
          </a:bodyPr>
          <a:lstStyle/>
          <a:p>
            <a:r>
              <a:rPr lang="zh-TW" altLang="en-US" sz="2800" b="1" dirty="0" smtClean="0">
                <a:solidFill>
                  <a:srgbClr val="0000CC"/>
                </a:solidFill>
              </a:rPr>
              <a:t>孫子帶阿嬤領獎</a:t>
            </a:r>
            <a:br>
              <a:rPr lang="zh-TW" altLang="en-US" sz="2800" b="1" dirty="0" smtClean="0">
                <a:solidFill>
                  <a:srgbClr val="0000CC"/>
                </a:solidFill>
              </a:rPr>
            </a:br>
            <a:endParaRPr lang="zh-TW" altLang="en-US" sz="2800" b="1" dirty="0" smtClean="0">
              <a:solidFill>
                <a:srgbClr val="0000CC"/>
              </a:solidFill>
            </a:endParaRPr>
          </a:p>
        </p:txBody>
      </p:sp>
      <p:pic>
        <p:nvPicPr>
          <p:cNvPr id="4096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0712"/>
            <a:ext cx="4646612" cy="496728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文字方塊 5"/>
          <p:cNvSpPr txBox="1">
            <a:spLocks noChangeArrowheads="1"/>
          </p:cNvSpPr>
          <p:nvPr/>
        </p:nvSpPr>
        <p:spPr bwMode="auto">
          <a:xfrm>
            <a:off x="4826000" y="5741988"/>
            <a:ext cx="40386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 b="1" dirty="0">
                <a:solidFill>
                  <a:srgbClr val="0000CC"/>
                </a:solidFill>
                <a:latin typeface="Arial" charset="0"/>
              </a:rPr>
              <a:t>枝梅阿嬤被家扶中心選為自強阿嬤獎</a:t>
            </a:r>
          </a:p>
        </p:txBody>
      </p:sp>
      <p:pic>
        <p:nvPicPr>
          <p:cNvPr id="4096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86"/>
          <a:stretch>
            <a:fillRect/>
          </a:stretch>
        </p:blipFill>
        <p:spPr bwMode="auto">
          <a:xfrm>
            <a:off x="4716016" y="645368"/>
            <a:ext cx="4029075" cy="48244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05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3.baps.tp.edu.tw/teachers/word2010/source/%E7%B0%A1%E5%A0%B1%E5%BA%95%E5%9C%96%E7%B4%A0%E6%9D%90/%E8%83%8C%E6%99%AF%E5%9C%96%E7%89%87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8" y="29111"/>
            <a:ext cx="9131902" cy="682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3" name="標題 1"/>
          <p:cNvSpPr>
            <a:spLocks noGrp="1"/>
          </p:cNvSpPr>
          <p:nvPr>
            <p:ph type="title"/>
          </p:nvPr>
        </p:nvSpPr>
        <p:spPr>
          <a:xfrm>
            <a:off x="354360" y="116632"/>
            <a:ext cx="8435280" cy="1143000"/>
          </a:xfrm>
        </p:spPr>
        <p:txBody>
          <a:bodyPr>
            <a:normAutofit fontScale="90000"/>
          </a:bodyPr>
          <a:lstStyle/>
          <a:p>
            <a:r>
              <a:rPr lang="en-US" altLang="zh-TW" sz="3600" b="1" dirty="0" smtClean="0">
                <a:solidFill>
                  <a:srgbClr val="0000FF"/>
                </a:solidFill>
              </a:rPr>
              <a:t>〈2〉</a:t>
            </a:r>
            <a:r>
              <a:rPr lang="zh-TW" altLang="en-US" sz="3600" b="1" dirty="0" smtClean="0">
                <a:solidFill>
                  <a:srgbClr val="0000FF"/>
                </a:solidFill>
              </a:rPr>
              <a:t>表演完指導低年級孩子</a:t>
            </a:r>
            <a:r>
              <a:rPr lang="en-US" altLang="zh-TW" sz="3600" b="1" dirty="0" smtClean="0">
                <a:solidFill>
                  <a:srgbClr val="0000FF"/>
                </a:solidFill>
              </a:rPr>
              <a:t>_</a:t>
            </a:r>
            <a:r>
              <a:rPr lang="zh-TW" altLang="en-US" sz="3600" b="1" dirty="0" smtClean="0">
                <a:solidFill>
                  <a:srgbClr val="0000FF"/>
                </a:solidFill>
                <a:hlinkClick r:id="rId3" action="ppaction://hlinkfile"/>
              </a:rPr>
              <a:t>閱讀人物學習單</a:t>
            </a:r>
            <a:endParaRPr lang="zh-TW" altLang="en-US" sz="3600" b="1" dirty="0" smtClean="0">
              <a:solidFill>
                <a:srgbClr val="0000FF"/>
              </a:solidFill>
            </a:endParaRPr>
          </a:p>
        </p:txBody>
      </p:sp>
      <p:pic>
        <p:nvPicPr>
          <p:cNvPr id="4198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3568" y="1340768"/>
            <a:ext cx="8064896" cy="5328592"/>
          </a:xfrm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843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3.baps.tp.edu.tw/teachers/word2010/source/%E7%B0%A1%E5%A0%B1%E5%BA%95%E5%9C%96%E7%B4%A0%E6%9D%90/%E8%83%8C%E6%99%AF%E5%9C%96%E7%89%87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8" y="29111"/>
            <a:ext cx="9131902" cy="682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07" name="標題 1"/>
          <p:cNvSpPr>
            <a:spLocks noGrp="1"/>
          </p:cNvSpPr>
          <p:nvPr>
            <p:ph type="title"/>
          </p:nvPr>
        </p:nvSpPr>
        <p:spPr>
          <a:xfrm>
            <a:off x="468313" y="28575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3600" b="1" dirty="0" smtClean="0">
                <a:solidFill>
                  <a:srgbClr val="0000CC"/>
                </a:solidFill>
              </a:rPr>
              <a:t>散播孝順的好品德</a:t>
            </a:r>
            <a:r>
              <a:rPr lang="en-US" altLang="zh-TW" sz="3600" b="1" dirty="0" smtClean="0">
                <a:solidFill>
                  <a:srgbClr val="0000CC"/>
                </a:solidFill>
              </a:rPr>
              <a:t>_</a:t>
            </a:r>
            <a:r>
              <a:rPr lang="zh-TW" altLang="en-US" sz="3600" b="1" dirty="0" smtClean="0">
                <a:solidFill>
                  <a:srgbClr val="0000CC"/>
                </a:solidFill>
              </a:rPr>
              <a:t>低年級完成的學習單</a:t>
            </a:r>
          </a:p>
        </p:txBody>
      </p:sp>
      <p:pic>
        <p:nvPicPr>
          <p:cNvPr id="4301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" t="4732" r="-188" b="4880"/>
          <a:stretch>
            <a:fillRect/>
          </a:stretch>
        </p:blipFill>
        <p:spPr>
          <a:xfrm>
            <a:off x="250825" y="981075"/>
            <a:ext cx="8713788" cy="5608638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4380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3.baps.tp.edu.tw/teachers/word2010/source/%E7%B0%A1%E5%A0%B1%E5%BA%95%E5%9C%96%E7%B4%A0%E6%9D%90/%E8%83%8C%E6%99%AF%E5%9C%96%E7%89%87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8" y="29111"/>
            <a:ext cx="9131902" cy="682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1" name="標題 1"/>
          <p:cNvSpPr>
            <a:spLocks noGrp="1"/>
          </p:cNvSpPr>
          <p:nvPr>
            <p:ph type="title"/>
          </p:nvPr>
        </p:nvSpPr>
        <p:spPr>
          <a:xfrm>
            <a:off x="179388" y="0"/>
            <a:ext cx="8832850" cy="1143000"/>
          </a:xfrm>
        </p:spPr>
        <p:txBody>
          <a:bodyPr>
            <a:normAutofit/>
          </a:bodyPr>
          <a:lstStyle/>
          <a:p>
            <a:r>
              <a:rPr lang="en-US" altLang="zh-TW" sz="2800" b="1" dirty="0" smtClean="0">
                <a:solidFill>
                  <a:srgbClr val="0000FF"/>
                </a:solidFill>
              </a:rPr>
              <a:t>〈3〉</a:t>
            </a:r>
            <a:r>
              <a:rPr lang="zh-TW" altLang="en-US" sz="2800" b="1" dirty="0" smtClean="0">
                <a:solidFill>
                  <a:srgbClr val="0000FF"/>
                </a:solidFill>
              </a:rPr>
              <a:t>結束前用愛的歌聲傳遞親情</a:t>
            </a:r>
            <a:r>
              <a:rPr lang="en-US" altLang="zh-TW" sz="2800" b="1" dirty="0" smtClean="0">
                <a:solidFill>
                  <a:srgbClr val="0000FF"/>
                </a:solidFill>
              </a:rPr>
              <a:t>_</a:t>
            </a:r>
            <a:br>
              <a:rPr lang="en-US" altLang="zh-TW" sz="2800" b="1" dirty="0" smtClean="0">
                <a:solidFill>
                  <a:srgbClr val="0000FF"/>
                </a:solidFill>
              </a:rPr>
            </a:br>
            <a:r>
              <a:rPr lang="zh-TW" altLang="en-US" sz="2800" b="1" dirty="0" smtClean="0">
                <a:solidFill>
                  <a:srgbClr val="0000FF"/>
                </a:solidFill>
                <a:hlinkClick r:id="rId3" action="ppaction://hlinkfile"/>
              </a:rPr>
              <a:t>教低年級唱孝順的歌</a:t>
            </a:r>
            <a:endParaRPr lang="zh-TW" altLang="en-US" sz="2800" b="1" dirty="0" smtClean="0">
              <a:solidFill>
                <a:srgbClr val="0000FF"/>
              </a:solidFill>
            </a:endParaRPr>
          </a:p>
        </p:txBody>
      </p:sp>
      <p:pic>
        <p:nvPicPr>
          <p:cNvPr id="4403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1196975"/>
            <a:ext cx="4751388" cy="5076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2" y="1124744"/>
            <a:ext cx="4079875" cy="3060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012269"/>
            <a:ext cx="3936182" cy="27060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028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3.baps.tp.edu.tw/teachers/word2010/source/%E7%B0%A1%E5%A0%B1%E5%BA%95%E5%9C%96%E7%B4%A0%E6%9D%90/%E8%83%8C%E6%99%AF%E5%9C%96%E7%89%87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8" y="29111"/>
            <a:ext cx="9131902" cy="682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5" name="標題 1"/>
          <p:cNvSpPr>
            <a:spLocks noGrp="1"/>
          </p:cNvSpPr>
          <p:nvPr>
            <p:ph type="title"/>
          </p:nvPr>
        </p:nvSpPr>
        <p:spPr>
          <a:xfrm>
            <a:off x="684213" y="188913"/>
            <a:ext cx="8229600" cy="1143000"/>
          </a:xfrm>
        </p:spPr>
        <p:txBody>
          <a:bodyPr/>
          <a:lstStyle/>
          <a:p>
            <a:r>
              <a:rPr lang="en-US" altLang="zh-TW" sz="3600" b="1" dirty="0" smtClean="0">
                <a:solidFill>
                  <a:srgbClr val="0000CC"/>
                </a:solidFill>
              </a:rPr>
              <a:t>4.</a:t>
            </a:r>
            <a:r>
              <a:rPr lang="zh-TW" altLang="en-US" sz="3600" b="1" dirty="0" smtClean="0">
                <a:solidFill>
                  <a:srgbClr val="0000CC"/>
                </a:solidFill>
              </a:rPr>
              <a:t>回饋反思</a:t>
            </a:r>
          </a:p>
        </p:txBody>
      </p:sp>
      <p:pic>
        <p:nvPicPr>
          <p:cNvPr id="4915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513"/>
            <a:ext cx="4217988" cy="562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171575"/>
            <a:ext cx="4537075" cy="528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367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3.baps.tp.edu.tw/teachers/word2010/source/%E7%B0%A1%E5%A0%B1%E5%BA%95%E5%9C%96%E7%B4%A0%E6%9D%90/%E8%83%8C%E6%99%AF%E5%9C%96%E7%89%87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8" y="29111"/>
            <a:ext cx="9131902" cy="682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" y="1673225"/>
            <a:ext cx="3873500" cy="482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文字方塊 4"/>
          <p:cNvSpPr txBox="1">
            <a:spLocks noChangeArrowheads="1"/>
          </p:cNvSpPr>
          <p:nvPr/>
        </p:nvSpPr>
        <p:spPr bwMode="auto">
          <a:xfrm>
            <a:off x="4211638" y="1665288"/>
            <a:ext cx="46085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400" b="1" dirty="0">
                <a:solidFill>
                  <a:srgbClr val="FF0000"/>
                </a:solidFill>
                <a:latin typeface="Arial" charset="0"/>
              </a:rPr>
              <a:t>我從服務中</a:t>
            </a:r>
            <a:endParaRPr lang="en-US" altLang="zh-TW" sz="2400" b="1" dirty="0">
              <a:solidFill>
                <a:srgbClr val="FF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400" b="1" dirty="0">
                <a:solidFill>
                  <a:srgbClr val="FF0000"/>
                </a:solidFill>
                <a:latin typeface="Arial" charset="0"/>
              </a:rPr>
              <a:t>看到什麼？學到什麼？想到什麼？</a:t>
            </a:r>
          </a:p>
        </p:txBody>
      </p:sp>
      <p:sp>
        <p:nvSpPr>
          <p:cNvPr id="50181" name="文字方塊 5"/>
          <p:cNvSpPr txBox="1">
            <a:spLocks noChangeArrowheads="1"/>
          </p:cNvSpPr>
          <p:nvPr/>
        </p:nvSpPr>
        <p:spPr bwMode="auto">
          <a:xfrm>
            <a:off x="4275138" y="2708275"/>
            <a:ext cx="4329112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400" dirty="0">
                <a:latin typeface="Arial" charset="0"/>
              </a:rPr>
              <a:t>       </a:t>
            </a:r>
            <a:r>
              <a:rPr lang="zh-TW" altLang="en-US" sz="2400" b="1" dirty="0">
                <a:solidFill>
                  <a:srgbClr val="0000CC"/>
                </a:solidFill>
                <a:latin typeface="Arial" charset="0"/>
              </a:rPr>
              <a:t>這個活動讓我看到了低年級小朋友都勇於發表，</a:t>
            </a:r>
            <a:endParaRPr lang="en-US" altLang="zh-TW" sz="2400" b="1" dirty="0">
              <a:solidFill>
                <a:srgbClr val="0000CC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400" b="1" dirty="0">
                <a:solidFill>
                  <a:srgbClr val="0000CC"/>
                </a:solidFill>
                <a:latin typeface="Arial" charset="0"/>
              </a:rPr>
              <a:t>       也讓我學到了要孝順父母，等到長大就來不及了。</a:t>
            </a:r>
            <a:endParaRPr lang="en-US" altLang="zh-TW" sz="2400" b="1" dirty="0">
              <a:solidFill>
                <a:srgbClr val="0000CC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400" b="1" dirty="0">
                <a:solidFill>
                  <a:srgbClr val="0000CC"/>
                </a:solidFill>
                <a:latin typeface="Arial" charset="0"/>
              </a:rPr>
              <a:t>       在表演的時候，我一直想到媽媽是多麼辛苦，我應該要好好孝順父母。</a:t>
            </a:r>
            <a:endParaRPr lang="en-US" altLang="zh-TW" sz="2400" b="1" dirty="0">
              <a:solidFill>
                <a:srgbClr val="0000CC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400" dirty="0">
                <a:solidFill>
                  <a:srgbClr val="0000CC"/>
                </a:solidFill>
                <a:latin typeface="Arial" charset="0"/>
              </a:rPr>
              <a:t>                               </a:t>
            </a:r>
            <a:r>
              <a:rPr lang="zh-TW" altLang="en-US" sz="1600" b="1" dirty="0">
                <a:solidFill>
                  <a:srgbClr val="FF0000"/>
                </a:solidFill>
                <a:latin typeface="Arial" charset="0"/>
              </a:rPr>
              <a:t>若妤小朋友分享</a:t>
            </a:r>
          </a:p>
        </p:txBody>
      </p:sp>
      <p:pic>
        <p:nvPicPr>
          <p:cNvPr id="5018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89"/>
          <a:stretch>
            <a:fillRect/>
          </a:stretch>
        </p:blipFill>
        <p:spPr bwMode="auto">
          <a:xfrm>
            <a:off x="258763" y="260350"/>
            <a:ext cx="8345487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向右箭號 3"/>
          <p:cNvSpPr/>
          <p:nvPr/>
        </p:nvSpPr>
        <p:spPr>
          <a:xfrm>
            <a:off x="3851275" y="3716338"/>
            <a:ext cx="423863" cy="730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1109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3.baps.tp.edu.tw/teachers/word2010/source/%E7%B0%A1%E5%A0%B1%E5%BA%95%E5%9C%96%E7%B4%A0%E6%9D%90/%E8%83%8C%E6%99%AF%E5%9C%96%E7%89%87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8" y="29111"/>
            <a:ext cx="9131902" cy="682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75" y="333375"/>
            <a:ext cx="5903913" cy="203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2492375"/>
            <a:ext cx="6934200" cy="422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文字方塊 1"/>
          <p:cNvSpPr txBox="1">
            <a:spLocks noChangeArrowheads="1"/>
          </p:cNvSpPr>
          <p:nvPr/>
        </p:nvSpPr>
        <p:spPr bwMode="auto">
          <a:xfrm>
            <a:off x="8013700" y="4337050"/>
            <a:ext cx="492125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sz="2000" b="1" dirty="0">
                <a:solidFill>
                  <a:srgbClr val="FF0000"/>
                </a:solidFill>
                <a:hlinkClick r:id="rId5" action="ppaction://hlinkfile"/>
              </a:rPr>
              <a:t>家長的讀報問卷</a:t>
            </a:r>
            <a:endParaRPr lang="zh-TW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46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3.baps.tp.edu.tw/teachers/word2010/source/%E7%B0%A1%E5%A0%B1%E5%BA%95%E5%9C%96%E7%B4%A0%E6%9D%90/%E8%83%8C%E6%99%AF%E5%9C%96%E7%89%87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8" y="29111"/>
            <a:ext cx="9131902" cy="682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b="1" dirty="0" smtClean="0">
                <a:solidFill>
                  <a:srgbClr val="FF0000"/>
                </a:solidFill>
              </a:rPr>
              <a:t>教學活動省思分享</a:t>
            </a:r>
            <a:endParaRPr lang="zh-TW" altLang="en-US" sz="4000" b="1" dirty="0">
              <a:solidFill>
                <a:srgbClr val="FF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39552" y="1412776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zh-TW" altLang="en-US" dirty="0" smtClean="0"/>
              <a:t>任何事都是從一粒種子，一個決心開始。</a:t>
            </a:r>
            <a:endParaRPr lang="en-US" altLang="zh-TW" dirty="0" smtClean="0"/>
          </a:p>
          <a:p>
            <a:pPr marL="0" indent="0" algn="ctr">
              <a:buNone/>
            </a:pPr>
            <a:r>
              <a:rPr lang="zh-TW" altLang="en-US" b="1" dirty="0">
                <a:solidFill>
                  <a:srgbClr val="0070C0"/>
                </a:solidFill>
                <a:ea typeface="文鼎粗隸" panose="02010609010101010101" pitchFamily="49" charset="-120"/>
              </a:rPr>
              <a:t>老師</a:t>
            </a:r>
            <a:r>
              <a:rPr lang="zh-TW" altLang="en-US" b="1" dirty="0" smtClean="0">
                <a:solidFill>
                  <a:srgbClr val="0070C0"/>
                </a:solidFill>
                <a:ea typeface="文鼎粗隸" panose="02010609010101010101" pitchFamily="49" charset="-120"/>
              </a:rPr>
              <a:t>少說一點，學生多說一點</a:t>
            </a:r>
            <a:endParaRPr lang="en-US" altLang="zh-TW" b="1" dirty="0" smtClean="0">
              <a:solidFill>
                <a:srgbClr val="0070C0"/>
              </a:solidFill>
              <a:ea typeface="文鼎粗隸" panose="02010609010101010101" pitchFamily="49" charset="-120"/>
            </a:endParaRPr>
          </a:p>
          <a:p>
            <a:pPr marL="0" indent="0" algn="ctr">
              <a:buNone/>
            </a:pPr>
            <a:r>
              <a:rPr lang="zh-TW" altLang="en-US" b="1" dirty="0">
                <a:solidFill>
                  <a:srgbClr val="0070C0"/>
                </a:solidFill>
                <a:ea typeface="文鼎粗隸" panose="02010609010101010101" pitchFamily="49" charset="-120"/>
              </a:rPr>
              <a:t>老師少做</a:t>
            </a:r>
            <a:r>
              <a:rPr lang="zh-TW" altLang="en-US" b="1" dirty="0" smtClean="0">
                <a:solidFill>
                  <a:srgbClr val="0070C0"/>
                </a:solidFill>
                <a:ea typeface="文鼎粗隸" panose="02010609010101010101" pitchFamily="49" charset="-120"/>
              </a:rPr>
              <a:t>一點，學生多學一點</a:t>
            </a:r>
            <a:endParaRPr lang="en-US" altLang="zh-TW" b="1" dirty="0" smtClean="0">
              <a:solidFill>
                <a:srgbClr val="0070C0"/>
              </a:solidFill>
              <a:ea typeface="文鼎粗隸" panose="02010609010101010101" pitchFamily="49" charset="-120"/>
            </a:endParaRPr>
          </a:p>
          <a:p>
            <a:pPr marL="0" indent="0" algn="ctr">
              <a:buNone/>
            </a:pPr>
            <a:r>
              <a:rPr lang="zh-TW" altLang="en-US" dirty="0"/>
              <a:t>給</a:t>
            </a:r>
            <a:r>
              <a:rPr lang="zh-TW" altLang="en-US" dirty="0" smtClean="0"/>
              <a:t>孩子一個舞台</a:t>
            </a:r>
            <a:endParaRPr lang="en-US" altLang="zh-TW" dirty="0" smtClean="0"/>
          </a:p>
          <a:p>
            <a:pPr marL="0" indent="0" algn="ctr">
              <a:buNone/>
            </a:pPr>
            <a:r>
              <a:rPr lang="zh-TW" altLang="en-US" dirty="0" smtClean="0"/>
              <a:t>孩子會給你一片美麗雲彩</a:t>
            </a:r>
            <a:endParaRPr lang="en-US" altLang="zh-TW" dirty="0" smtClean="0"/>
          </a:p>
          <a:p>
            <a:pPr marL="0" indent="0" algn="ctr">
              <a:buNone/>
            </a:pPr>
            <a:r>
              <a:rPr lang="zh-TW" altLang="en-US" dirty="0">
                <a:solidFill>
                  <a:srgbClr val="0000CC"/>
                </a:solidFill>
                <a:ea typeface="文鼎粗隸" panose="02010609010101010101" pitchFamily="49" charset="-120"/>
              </a:rPr>
              <a:t>教學怎不</a:t>
            </a:r>
            <a:r>
              <a:rPr lang="zh-TW" altLang="en-US" dirty="0" smtClean="0">
                <a:solidFill>
                  <a:srgbClr val="0000CC"/>
                </a:solidFill>
                <a:ea typeface="文鼎粗隸" panose="02010609010101010101" pitchFamily="49" charset="-120"/>
              </a:rPr>
              <a:t>辛苦，但回頭一看</a:t>
            </a:r>
            <a:endParaRPr lang="en-US" altLang="zh-TW" dirty="0" smtClean="0">
              <a:solidFill>
                <a:srgbClr val="0000CC"/>
              </a:solidFill>
              <a:ea typeface="文鼎粗隸" panose="02010609010101010101" pitchFamily="49" charset="-120"/>
            </a:endParaRPr>
          </a:p>
          <a:p>
            <a:pPr marL="0" indent="0" algn="ctr">
              <a:buNone/>
            </a:pPr>
            <a:r>
              <a:rPr lang="zh-TW" altLang="en-US" dirty="0" smtClean="0">
                <a:solidFill>
                  <a:srgbClr val="0000CC"/>
                </a:solidFill>
                <a:ea typeface="文鼎粗隸" panose="02010609010101010101" pitchFamily="49" charset="-120"/>
              </a:rPr>
              <a:t>辛苦</a:t>
            </a:r>
            <a:r>
              <a:rPr lang="zh-TW" altLang="en-US" dirty="0" smtClean="0">
                <a:solidFill>
                  <a:srgbClr val="0000CC"/>
                </a:solidFill>
                <a:ea typeface="文鼎粗隸" panose="02010609010101010101" pitchFamily="49" charset="-120"/>
              </a:rPr>
              <a:t>化成幸福</a:t>
            </a:r>
            <a:r>
              <a:rPr lang="zh-TW" altLang="en-US" dirty="0" smtClean="0">
                <a:solidFill>
                  <a:srgbClr val="0000CC"/>
                </a:solidFill>
                <a:ea typeface="文鼎粗隸" panose="02010609010101010101" pitchFamily="49" charset="-120"/>
              </a:rPr>
              <a:t>的回憶</a:t>
            </a:r>
            <a:endParaRPr lang="en-US" altLang="zh-TW" dirty="0" smtClean="0">
              <a:solidFill>
                <a:srgbClr val="0000CC"/>
              </a:solidFill>
              <a:ea typeface="文鼎粗隸" panose="02010609010101010101" pitchFamily="49" charset="-120"/>
            </a:endParaRPr>
          </a:p>
          <a:p>
            <a:pPr marL="0" indent="0" algn="ctr">
              <a:buNone/>
            </a:pPr>
            <a:r>
              <a:rPr lang="zh-TW" altLang="en-US" dirty="0" smtClean="0">
                <a:solidFill>
                  <a:srgbClr val="0000CC"/>
                </a:solidFill>
                <a:ea typeface="文鼎粗隸" panose="02010609010101010101" pitchFamily="49" charset="-120"/>
              </a:rPr>
              <a:t>心靈的充實像稻穗那樣飽滿</a:t>
            </a:r>
            <a:endParaRPr lang="zh-TW" altLang="en-US" dirty="0">
              <a:solidFill>
                <a:srgbClr val="0000CC"/>
              </a:solidFill>
              <a:ea typeface="文鼎粗隸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199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3.baps.tp.edu.tw/teachers/word2010/source/%E7%B0%A1%E5%A0%B1%E5%BA%95%E5%9C%96%E7%B4%A0%E6%9D%90/%E8%83%8C%E6%99%AF%E5%9C%96%E7%89%87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8" y="29111"/>
            <a:ext cx="9131902" cy="682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7" name="標題 1"/>
          <p:cNvSpPr>
            <a:spLocks noGrp="1"/>
          </p:cNvSpPr>
          <p:nvPr>
            <p:ph type="title"/>
          </p:nvPr>
        </p:nvSpPr>
        <p:spPr>
          <a:xfrm>
            <a:off x="395288" y="188913"/>
            <a:ext cx="8353425" cy="1079500"/>
          </a:xfrm>
        </p:spPr>
        <p:txBody>
          <a:bodyPr>
            <a:normAutofit fontScale="90000"/>
          </a:bodyPr>
          <a:lstStyle/>
          <a:p>
            <a:r>
              <a:rPr lang="en-US" altLang="zh-TW" sz="2800" b="1" dirty="0" smtClean="0">
                <a:solidFill>
                  <a:srgbClr val="FF0000"/>
                </a:solidFill>
              </a:rPr>
              <a:t>2.</a:t>
            </a:r>
            <a:r>
              <a:rPr lang="zh-TW" altLang="en-US" sz="2800" b="1" dirty="0" smtClean="0">
                <a:solidFill>
                  <a:srgbClr val="FF0000"/>
                </a:solidFill>
              </a:rPr>
              <a:t>服務前的準備</a:t>
            </a:r>
            <a:r>
              <a:rPr lang="en-US" altLang="zh-TW" sz="2800" b="1" dirty="0" smtClean="0">
                <a:solidFill>
                  <a:srgbClr val="FF0000"/>
                </a:solidFill>
              </a:rPr>
              <a:t/>
            </a:r>
            <a:br>
              <a:rPr lang="en-US" altLang="zh-TW" sz="2800" b="1" dirty="0" smtClean="0">
                <a:solidFill>
                  <a:srgbClr val="FF0000"/>
                </a:solidFill>
              </a:rPr>
            </a:br>
            <a:r>
              <a:rPr lang="en-US" altLang="zh-TW" sz="2800" b="1" dirty="0" smtClean="0">
                <a:solidFill>
                  <a:srgbClr val="0000CC"/>
                </a:solidFill>
              </a:rPr>
              <a:t>〈1〉</a:t>
            </a:r>
            <a:r>
              <a:rPr lang="zh-TW" altLang="en-US" sz="2800" b="1" dirty="0" smtClean="0">
                <a:solidFill>
                  <a:srgbClr val="0000CC"/>
                </a:solidFill>
              </a:rPr>
              <a:t>分組做海報</a:t>
            </a:r>
            <a:r>
              <a:rPr lang="en-US" altLang="zh-TW" sz="2800" b="1" dirty="0" smtClean="0">
                <a:solidFill>
                  <a:srgbClr val="0000CC"/>
                </a:solidFill>
              </a:rPr>
              <a:t>_</a:t>
            </a:r>
            <a:r>
              <a:rPr lang="zh-TW" altLang="en-US" sz="2800" b="1" dirty="0" smtClean="0">
                <a:solidFill>
                  <a:srgbClr val="0000CC"/>
                </a:solidFill>
              </a:rPr>
              <a:t>人物版海報</a:t>
            </a:r>
            <a:r>
              <a:rPr lang="en-US" altLang="zh-TW" sz="2800" b="1" dirty="0" smtClean="0">
                <a:solidFill>
                  <a:srgbClr val="0000CC"/>
                </a:solidFill>
              </a:rPr>
              <a:t/>
            </a:r>
            <a:br>
              <a:rPr lang="en-US" altLang="zh-TW" sz="2800" b="1" dirty="0" smtClean="0">
                <a:solidFill>
                  <a:srgbClr val="0000CC"/>
                </a:solidFill>
              </a:rPr>
            </a:br>
            <a:r>
              <a:rPr lang="zh-TW" altLang="en-US" sz="2800" b="1" dirty="0" smtClean="0">
                <a:solidFill>
                  <a:srgbClr val="0000CC"/>
                </a:solidFill>
              </a:rPr>
              <a:t>半工半讀當志工 李筑筠任柬埔賽貧童</a:t>
            </a:r>
          </a:p>
        </p:txBody>
      </p:sp>
      <p:pic>
        <p:nvPicPr>
          <p:cNvPr id="3277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0" t="4208" r="2438" b="5998"/>
          <a:stretch>
            <a:fillRect/>
          </a:stretch>
        </p:blipFill>
        <p:spPr>
          <a:xfrm>
            <a:off x="179512" y="1484784"/>
            <a:ext cx="6048350" cy="5068888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文字方塊 1"/>
          <p:cNvSpPr txBox="1"/>
          <p:nvPr/>
        </p:nvSpPr>
        <p:spPr>
          <a:xfrm>
            <a:off x="6372200" y="1844824"/>
            <a:ext cx="25202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/>
              <a:t>海報內容</a:t>
            </a:r>
            <a:endParaRPr lang="en-US" altLang="zh-TW" sz="2800" b="1" dirty="0" smtClean="0"/>
          </a:p>
          <a:p>
            <a:r>
              <a:rPr lang="en-US" altLang="zh-TW" sz="2800" b="1" dirty="0" smtClean="0"/>
              <a:t>1</a:t>
            </a:r>
            <a:r>
              <a:rPr lang="zh-TW" altLang="en-US" sz="2800" b="1" dirty="0" smtClean="0"/>
              <a:t>主題</a:t>
            </a:r>
            <a:endParaRPr lang="en-US" altLang="zh-TW" sz="2800" b="1" dirty="0" smtClean="0"/>
          </a:p>
          <a:p>
            <a:r>
              <a:rPr lang="en-US" altLang="zh-TW" sz="2800" b="1" dirty="0" smtClean="0"/>
              <a:t>2</a:t>
            </a:r>
            <a:r>
              <a:rPr lang="zh-TW" altLang="en-US" sz="2800" b="1" dirty="0" smtClean="0"/>
              <a:t>組員</a:t>
            </a:r>
            <a:endParaRPr lang="en-US" altLang="zh-TW" sz="2800" b="1" dirty="0" smtClean="0"/>
          </a:p>
          <a:p>
            <a:r>
              <a:rPr lang="en-US" altLang="zh-TW" sz="2800" b="1" dirty="0" smtClean="0"/>
              <a:t>3</a:t>
            </a:r>
            <a:r>
              <a:rPr lang="zh-TW" altLang="en-US" sz="2800" b="1" dirty="0" smtClean="0"/>
              <a:t>人物的好榜樣</a:t>
            </a:r>
            <a:endParaRPr lang="en-US" altLang="zh-TW" sz="2800" b="1" dirty="0" smtClean="0"/>
          </a:p>
          <a:p>
            <a:r>
              <a:rPr lang="en-US" altLang="zh-TW" sz="2800" b="1" dirty="0" smtClean="0"/>
              <a:t>4</a:t>
            </a:r>
            <a:r>
              <a:rPr lang="zh-TW" altLang="en-US" sz="2800" b="1" dirty="0" smtClean="0"/>
              <a:t>問問題</a:t>
            </a:r>
            <a:endParaRPr lang="en-US" altLang="zh-TW" sz="2800" b="1" dirty="0" smtClean="0"/>
          </a:p>
          <a:p>
            <a:r>
              <a:rPr lang="en-US" altLang="zh-TW" sz="2800" b="1" dirty="0" smtClean="0"/>
              <a:t>5</a:t>
            </a:r>
            <a:r>
              <a:rPr lang="zh-TW" altLang="en-US" sz="2800" b="1" dirty="0" smtClean="0"/>
              <a:t>組員的心得</a:t>
            </a:r>
            <a:endParaRPr lang="zh-TW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69637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3.baps.tp.edu.tw/teachers/word2010/source/%E7%B0%A1%E5%A0%B1%E5%BA%95%E5%9C%96%E7%B4%A0%E6%9D%90/%E8%83%8C%E6%99%AF%E5%9C%96%E7%89%87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8" y="29111"/>
            <a:ext cx="9131902" cy="682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1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b="1" smtClean="0">
                <a:solidFill>
                  <a:srgbClr val="0000FF"/>
                </a:solidFill>
              </a:rPr>
              <a:t>七子六殘障 鄧家蓁轉念看困境</a:t>
            </a:r>
          </a:p>
        </p:txBody>
      </p:sp>
      <p:pic>
        <p:nvPicPr>
          <p:cNvPr id="3379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3" r="3375" b="3659"/>
          <a:stretch>
            <a:fillRect/>
          </a:stretch>
        </p:blipFill>
        <p:spPr>
          <a:xfrm>
            <a:off x="827088" y="1412875"/>
            <a:ext cx="7445375" cy="5283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053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3.baps.tp.edu.tw/teachers/word2010/source/%E7%B0%A1%E5%A0%B1%E5%BA%95%E5%9C%96%E7%B4%A0%E6%9D%90/%E8%83%8C%E6%99%AF%E5%9C%96%E7%89%87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8" y="29111"/>
            <a:ext cx="9131902" cy="682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5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200" b="1" dirty="0" smtClean="0">
                <a:solidFill>
                  <a:srgbClr val="0000FF"/>
                </a:solidFill>
              </a:rPr>
              <a:t>戴資穎遇挫折不放棄，勉學弟妹勤讀書健身</a:t>
            </a:r>
          </a:p>
        </p:txBody>
      </p:sp>
      <p:pic>
        <p:nvPicPr>
          <p:cNvPr id="3482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" t="4770" r="4752" b="7401"/>
          <a:stretch>
            <a:fillRect/>
          </a:stretch>
        </p:blipFill>
        <p:spPr>
          <a:xfrm>
            <a:off x="1042988" y="1196975"/>
            <a:ext cx="7273925" cy="5426075"/>
          </a:xfr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307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3.baps.tp.edu.tw/teachers/word2010/source/%E7%B0%A1%E5%A0%B1%E5%BA%95%E5%9C%96%E7%B4%A0%E6%9D%90/%E8%83%8C%E6%99%AF%E5%9C%96%E7%89%87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8" y="29111"/>
            <a:ext cx="9131902" cy="682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39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>
                <a:solidFill>
                  <a:srgbClr val="0000FF"/>
                </a:solidFill>
              </a:rPr>
              <a:t>拉拔愛孫 梁枝梅：一個都不能少</a:t>
            </a:r>
          </a:p>
        </p:txBody>
      </p:sp>
      <p:pic>
        <p:nvPicPr>
          <p:cNvPr id="3584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1598" t="5051" r="2438" b="4034"/>
          <a:stretch>
            <a:fillRect/>
          </a:stretch>
        </p:blipFill>
        <p:spPr>
          <a:xfrm>
            <a:off x="684213" y="1412875"/>
            <a:ext cx="7499350" cy="5329238"/>
          </a:xfr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0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3.baps.tp.edu.tw/teachers/word2010/source/%E7%B0%A1%E5%A0%B1%E5%BA%95%E5%9C%96%E7%B4%A0%E6%9D%90/%E8%83%8C%E6%99%AF%E5%9C%96%E7%89%87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8" y="29111"/>
            <a:ext cx="9131902" cy="682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3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2800" b="1" dirty="0" smtClean="0">
                <a:solidFill>
                  <a:srgbClr val="0000FF"/>
                </a:solidFill>
              </a:rPr>
              <a:t>〈2〉</a:t>
            </a:r>
            <a:r>
              <a:rPr lang="zh-TW" altLang="en-US" sz="2800" b="1" dirty="0" smtClean="0">
                <a:solidFill>
                  <a:srgbClr val="0000FF"/>
                </a:solidFill>
              </a:rPr>
              <a:t>各組表演人物版的故事</a:t>
            </a:r>
            <a:r>
              <a:rPr lang="en-US" altLang="zh-TW" sz="2800" b="1" dirty="0" smtClean="0">
                <a:solidFill>
                  <a:srgbClr val="0000FF"/>
                </a:solidFill>
              </a:rPr>
              <a:t>〈</a:t>
            </a:r>
            <a:r>
              <a:rPr lang="zh-TW" altLang="en-US" sz="2800" b="1" dirty="0" smtClean="0">
                <a:solidFill>
                  <a:srgbClr val="0000FF"/>
                </a:solidFill>
              </a:rPr>
              <a:t>團隊分工與合作</a:t>
            </a:r>
            <a:r>
              <a:rPr lang="en-US" altLang="zh-TW" sz="2800" dirty="0" smtClean="0">
                <a:solidFill>
                  <a:srgbClr val="0000FF"/>
                </a:solidFill>
              </a:rPr>
              <a:t>〉</a:t>
            </a:r>
            <a:endParaRPr lang="zh-TW" altLang="en-US" sz="2800" dirty="0" smtClean="0">
              <a:solidFill>
                <a:srgbClr val="0000FF"/>
              </a:solidFill>
            </a:endParaRPr>
          </a:p>
        </p:txBody>
      </p:sp>
      <p:pic>
        <p:nvPicPr>
          <p:cNvPr id="3686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7"/>
          <a:stretch>
            <a:fillRect/>
          </a:stretch>
        </p:blipFill>
        <p:spPr>
          <a:xfrm>
            <a:off x="539751" y="1209427"/>
            <a:ext cx="3960812" cy="2457450"/>
          </a:xfrm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235075"/>
            <a:ext cx="4241800" cy="318135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0966" name="文字方塊 3"/>
          <p:cNvSpPr txBox="1">
            <a:spLocks noChangeArrowheads="1"/>
          </p:cNvSpPr>
          <p:nvPr/>
        </p:nvSpPr>
        <p:spPr bwMode="auto">
          <a:xfrm>
            <a:off x="4975264" y="4941168"/>
            <a:ext cx="352782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b="1" dirty="0">
                <a:latin typeface="Arial" charset="0"/>
              </a:rPr>
              <a:t>演完還有</a:t>
            </a:r>
            <a:r>
              <a:rPr lang="zh-TW" altLang="en-US" sz="2800" b="1" dirty="0" smtClean="0">
                <a:latin typeface="Arial" charset="0"/>
              </a:rPr>
              <a:t>有獎徵答</a:t>
            </a:r>
            <a:endParaRPr lang="en-US" altLang="zh-TW" sz="2800" b="1" dirty="0" smtClean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b="1" dirty="0">
                <a:latin typeface="Arial" charset="0"/>
              </a:rPr>
              <a:t> </a:t>
            </a:r>
            <a:r>
              <a:rPr lang="zh-TW" altLang="en-US" sz="2800" b="1" dirty="0" smtClean="0">
                <a:latin typeface="Arial" charset="0"/>
              </a:rPr>
              <a:t>   孩子</a:t>
            </a:r>
            <a:r>
              <a:rPr lang="zh-TW" altLang="en-US" sz="2800" b="1" dirty="0">
                <a:latin typeface="Arial" charset="0"/>
              </a:rPr>
              <a:t>自備禮物</a:t>
            </a:r>
          </a:p>
        </p:txBody>
      </p:sp>
      <p:pic>
        <p:nvPicPr>
          <p:cNvPr id="3687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3" y="3735387"/>
            <a:ext cx="4108450" cy="29241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943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3.baps.tp.edu.tw/teachers/word2010/source/%E7%B0%A1%E5%A0%B1%E5%BA%95%E5%9C%96%E7%B4%A0%E6%9D%90/%E8%83%8C%E6%99%AF%E5%9C%96%E7%89%87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8" y="29111"/>
            <a:ext cx="9131902" cy="682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87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2800" b="1" smtClean="0">
                <a:solidFill>
                  <a:srgbClr val="0000FF"/>
                </a:solidFill>
              </a:rPr>
              <a:t>〈3〉</a:t>
            </a:r>
            <a:r>
              <a:rPr lang="zh-TW" altLang="en-US" sz="2800" b="1" smtClean="0">
                <a:solidFill>
                  <a:srgbClr val="0000FF"/>
                </a:solidFill>
              </a:rPr>
              <a:t>典範人物頒獎</a:t>
            </a:r>
            <a:r>
              <a:rPr lang="en-US" altLang="zh-TW" sz="2800" smtClean="0"/>
              <a:t>_</a:t>
            </a:r>
            <a:r>
              <a:rPr lang="zh-TW" altLang="en-US" sz="2800" smtClean="0">
                <a:solidFill>
                  <a:srgbClr val="FF0000"/>
                </a:solidFill>
              </a:rPr>
              <a:t>選出優秀的一組</a:t>
            </a:r>
            <a:r>
              <a:rPr lang="en-US" altLang="zh-TW" sz="2800" smtClean="0">
                <a:solidFill>
                  <a:srgbClr val="FF0000"/>
                </a:solidFill>
              </a:rPr>
              <a:t/>
            </a:r>
            <a:br>
              <a:rPr lang="en-US" altLang="zh-TW" sz="2800" smtClean="0">
                <a:solidFill>
                  <a:srgbClr val="FF0000"/>
                </a:solidFill>
              </a:rPr>
            </a:br>
            <a:r>
              <a:rPr lang="zh-TW" altLang="en-US" sz="2800" smtClean="0">
                <a:solidFill>
                  <a:srgbClr val="FF0000"/>
                </a:solidFill>
              </a:rPr>
              <a:t>代表班上要去低年級教讀報的故事</a:t>
            </a:r>
          </a:p>
        </p:txBody>
      </p:sp>
      <p:pic>
        <p:nvPicPr>
          <p:cNvPr id="3789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721" y="1495326"/>
            <a:ext cx="6418992" cy="4813399"/>
          </a:xfrm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文字方塊 3"/>
          <p:cNvSpPr txBox="1">
            <a:spLocks noChangeArrowheads="1"/>
          </p:cNvSpPr>
          <p:nvPr/>
        </p:nvSpPr>
        <p:spPr bwMode="auto">
          <a:xfrm>
            <a:off x="6589713" y="1989138"/>
            <a:ext cx="2338387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>
                <a:solidFill>
                  <a:srgbClr val="FF0000"/>
                </a:solidFill>
                <a:latin typeface="Arial" charset="0"/>
              </a:rPr>
              <a:t>人人有獎</a:t>
            </a:r>
            <a:endParaRPr lang="en-US" altLang="zh-TW" sz="2800">
              <a:solidFill>
                <a:srgbClr val="FF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b="1">
                <a:solidFill>
                  <a:srgbClr val="0000FF"/>
                </a:solidFill>
                <a:latin typeface="Arial" charset="0"/>
              </a:rPr>
              <a:t>最佳海報用心獎</a:t>
            </a:r>
            <a:endParaRPr lang="en-US" altLang="zh-TW" sz="2800" b="1">
              <a:solidFill>
                <a:srgbClr val="0000FF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b="1">
                <a:solidFill>
                  <a:srgbClr val="0000FF"/>
                </a:solidFill>
                <a:latin typeface="Arial" charset="0"/>
              </a:rPr>
              <a:t>最佳團結合作獎</a:t>
            </a:r>
            <a:endParaRPr lang="en-US" altLang="zh-TW" sz="2800" b="1">
              <a:solidFill>
                <a:srgbClr val="0000FF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b="1">
                <a:solidFill>
                  <a:srgbClr val="0000FF"/>
                </a:solidFill>
                <a:latin typeface="Arial" charset="0"/>
              </a:rPr>
              <a:t>最佳故事演技獎</a:t>
            </a:r>
            <a:endParaRPr lang="en-US" altLang="zh-TW" sz="2800" b="1">
              <a:solidFill>
                <a:srgbClr val="0000FF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b="1">
                <a:solidFill>
                  <a:srgbClr val="0000FF"/>
                </a:solidFill>
                <a:latin typeface="Arial" charset="0"/>
              </a:rPr>
              <a:t>最佳用心付出獎</a:t>
            </a:r>
          </a:p>
        </p:txBody>
      </p:sp>
    </p:spTree>
    <p:extLst>
      <p:ext uri="{BB962C8B-B14F-4D97-AF65-F5344CB8AC3E}">
        <p14:creationId xmlns:p14="http://schemas.microsoft.com/office/powerpoint/2010/main" val="134196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3.baps.tp.edu.tw/teachers/word2010/source/%E7%B0%A1%E5%A0%B1%E5%BA%95%E5%9C%96%E7%B4%A0%E6%9D%90/%E8%83%8C%E6%99%AF%E5%9C%96%E7%89%87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8" y="29111"/>
            <a:ext cx="9131902" cy="682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1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3</a:t>
            </a:r>
            <a:r>
              <a:rPr lang="zh-TW" altLang="en-US" dirty="0" smtClean="0">
                <a:solidFill>
                  <a:srgbClr val="FF0000"/>
                </a:solidFill>
              </a:rPr>
              <a:t>、服務行動</a:t>
            </a:r>
            <a:r>
              <a:rPr lang="en-US" altLang="zh-TW" dirty="0" smtClean="0">
                <a:solidFill>
                  <a:srgbClr val="FF0000"/>
                </a:solidFill>
              </a:rPr>
              <a:t>_</a:t>
            </a:r>
            <a:br>
              <a:rPr lang="en-US" altLang="zh-TW" dirty="0" smtClean="0">
                <a:solidFill>
                  <a:srgbClr val="FF0000"/>
                </a:solidFill>
              </a:rPr>
            </a:br>
            <a:r>
              <a:rPr lang="zh-TW" altLang="en-US" sz="2000" b="1" dirty="0" smtClean="0">
                <a:solidFill>
                  <a:srgbClr val="0000CC"/>
                </a:solidFill>
              </a:rPr>
              <a:t>出發了，我們準備去低年級教典範人物好品德</a:t>
            </a:r>
          </a:p>
        </p:txBody>
      </p:sp>
      <p:pic>
        <p:nvPicPr>
          <p:cNvPr id="3891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1" y="1515321"/>
            <a:ext cx="6984950" cy="5239492"/>
          </a:xfrm>
          <a:prstGeom prst="ellipse">
            <a:avLst/>
          </a:prstGeom>
          <a:ln w="190500" cap="rnd">
            <a:solidFill>
              <a:srgbClr val="C8C6BD"/>
            </a:solidFill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383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3.baps.tp.edu.tw/teachers/word2010/source/%E7%B0%A1%E5%A0%B1%E5%BA%95%E5%9C%96%E7%B4%A0%E6%9D%90/%E8%83%8C%E6%99%AF%E5%9C%96%E7%89%87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8" y="29111"/>
            <a:ext cx="9131902" cy="682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5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sz="3600" dirty="0" smtClean="0">
                <a:solidFill>
                  <a:srgbClr val="0000CC"/>
                </a:solidFill>
              </a:rPr>
              <a:t>〈1〉</a:t>
            </a:r>
            <a:r>
              <a:rPr lang="zh-TW" altLang="en-US" sz="3600" dirty="0" smtClean="0">
                <a:solidFill>
                  <a:srgbClr val="0000CC"/>
                </a:solidFill>
              </a:rPr>
              <a:t>故事表演</a:t>
            </a:r>
            <a:r>
              <a:rPr lang="en-US" altLang="zh-TW" sz="3600" dirty="0" smtClean="0">
                <a:solidFill>
                  <a:srgbClr val="0000CC"/>
                </a:solidFill>
              </a:rPr>
              <a:t>:</a:t>
            </a:r>
            <a:r>
              <a:rPr lang="zh-TW" altLang="en-US" sz="3600" dirty="0" smtClean="0">
                <a:solidFill>
                  <a:srgbClr val="0000CC"/>
                </a:solidFill>
                <a:hlinkClick r:id="rId3" action="ppaction://hlinkfile"/>
              </a:rPr>
              <a:t>到低年級表演</a:t>
            </a:r>
            <a:r>
              <a:rPr lang="en-US" altLang="zh-TW" sz="3600" dirty="0" smtClean="0">
                <a:solidFill>
                  <a:srgbClr val="0000CC"/>
                </a:solidFill>
                <a:hlinkClick r:id="rId3" action="ppaction://hlinkfile"/>
              </a:rPr>
              <a:t/>
            </a:r>
            <a:br>
              <a:rPr lang="en-US" altLang="zh-TW" sz="3600" dirty="0" smtClean="0">
                <a:solidFill>
                  <a:srgbClr val="0000CC"/>
                </a:solidFill>
                <a:hlinkClick r:id="rId3" action="ppaction://hlinkfile"/>
              </a:rPr>
            </a:br>
            <a:r>
              <a:rPr lang="zh-TW" altLang="en-US" sz="3600" b="1" dirty="0" smtClean="0">
                <a:solidFill>
                  <a:srgbClr val="FF0000"/>
                </a:solidFill>
              </a:rPr>
              <a:t>拉拔愛孫 梁枝梅：一個都不能少</a:t>
            </a:r>
          </a:p>
        </p:txBody>
      </p:sp>
      <p:pic>
        <p:nvPicPr>
          <p:cNvPr id="4403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628775"/>
            <a:ext cx="4992687" cy="37449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文字方塊 3"/>
          <p:cNvSpPr txBox="1">
            <a:spLocks noChangeArrowheads="1"/>
          </p:cNvSpPr>
          <p:nvPr/>
        </p:nvSpPr>
        <p:spPr bwMode="auto">
          <a:xfrm>
            <a:off x="539750" y="5589588"/>
            <a:ext cx="439261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800" b="1" dirty="0">
                <a:solidFill>
                  <a:srgbClr val="0000CC"/>
                </a:solidFill>
                <a:latin typeface="Arial" charset="0"/>
              </a:rPr>
              <a:t>介紹梁枝梅阿嬤</a:t>
            </a:r>
            <a:endParaRPr lang="en-US" altLang="zh-TW" sz="2800" b="1" dirty="0">
              <a:solidFill>
                <a:srgbClr val="0000CC"/>
              </a:solidFill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800" b="1" dirty="0">
                <a:solidFill>
                  <a:srgbClr val="0000CC"/>
                </a:solidFill>
                <a:latin typeface="Arial" charset="0"/>
              </a:rPr>
              <a:t>獨力扶養的八個孫子</a:t>
            </a:r>
          </a:p>
        </p:txBody>
      </p:sp>
      <p:sp>
        <p:nvSpPr>
          <p:cNvPr id="44038" name="文字方塊 4"/>
          <p:cNvSpPr txBox="1">
            <a:spLocks noChangeArrowheads="1"/>
          </p:cNvSpPr>
          <p:nvPr/>
        </p:nvSpPr>
        <p:spPr bwMode="auto">
          <a:xfrm>
            <a:off x="5508625" y="5589588"/>
            <a:ext cx="316706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800" b="1" dirty="0">
                <a:solidFill>
                  <a:srgbClr val="0000FF"/>
                </a:solidFill>
                <a:latin typeface="Arial" charset="0"/>
              </a:rPr>
              <a:t>孫子幫忙阿嬤剝辣椒賺錢</a:t>
            </a:r>
          </a:p>
        </p:txBody>
      </p:sp>
      <p:pic>
        <p:nvPicPr>
          <p:cNvPr id="4403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213" y="1628775"/>
            <a:ext cx="3671887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567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406</Words>
  <Application>Microsoft Office PowerPoint</Application>
  <PresentationFormat>如螢幕大小 (4:3)</PresentationFormat>
  <Paragraphs>50</Paragraphs>
  <Slides>17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17</vt:i4>
      </vt:variant>
    </vt:vector>
  </HeadingPairs>
  <TitlesOfParts>
    <vt:vector size="18" baseType="lpstr">
      <vt:lpstr>Office 佈景主題</vt:lpstr>
      <vt:lpstr>      怎樣帶孩子做讀報的服務學習？ 教低年級認識國語日報人物版典範人物_ 學習好品德〈四下〉 </vt:lpstr>
      <vt:lpstr>2.服務前的準備 〈1〉分組做海報_人物版海報 半工半讀當志工 李筑筠任柬埔賽貧童</vt:lpstr>
      <vt:lpstr>七子六殘障 鄧家蓁轉念看困境</vt:lpstr>
      <vt:lpstr>戴資穎遇挫折不放棄，勉學弟妹勤讀書健身</vt:lpstr>
      <vt:lpstr>拉拔愛孫 梁枝梅：一個都不能少</vt:lpstr>
      <vt:lpstr>〈2〉各組表演人物版的故事〈團隊分工與合作〉</vt:lpstr>
      <vt:lpstr>〈3〉典範人物頒獎_選出優秀的一組 代表班上要去低年級教讀報的故事</vt:lpstr>
      <vt:lpstr>3、服務行動_ 出發了，我們準備去低年級教典範人物好品德</vt:lpstr>
      <vt:lpstr>〈1〉故事表演:到低年級表演 拉拔愛孫 梁枝梅：一個都不能少</vt:lpstr>
      <vt:lpstr>孫子帶阿嬤領獎 </vt:lpstr>
      <vt:lpstr>〈2〉表演完指導低年級孩子_閱讀人物學習單</vt:lpstr>
      <vt:lpstr>散播孝順的好品德_低年級完成的學習單</vt:lpstr>
      <vt:lpstr>〈3〉結束前用愛的歌聲傳遞親情_ 教低年級唱孝順的歌</vt:lpstr>
      <vt:lpstr>4.回饋反思</vt:lpstr>
      <vt:lpstr>PowerPoint 簡報</vt:lpstr>
      <vt:lpstr>PowerPoint 簡報</vt:lpstr>
      <vt:lpstr>教學活動省思分享</vt:lpstr>
    </vt:vector>
  </TitlesOfParts>
  <Company>CCU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〈二〉方案活動設計2_       教低年級認識國語日報人物版典範人物_ 學習好品德〈四下〉 </dc:title>
  <dc:creator>No</dc:creator>
  <cp:lastModifiedBy>No</cp:lastModifiedBy>
  <cp:revision>6</cp:revision>
  <dcterms:created xsi:type="dcterms:W3CDTF">2016-06-02T14:50:27Z</dcterms:created>
  <dcterms:modified xsi:type="dcterms:W3CDTF">2016-06-03T15:22:03Z</dcterms:modified>
</cp:coreProperties>
</file>