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3117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7471-6695-4032-AF21-C4A61631A3B9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9139-3F88-4E50-946F-250C3C5A53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8203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7471-6695-4032-AF21-C4A61631A3B9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9139-3F88-4E50-946F-250C3C5A53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8649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7471-6695-4032-AF21-C4A61631A3B9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9139-3F88-4E50-946F-250C3C5A53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1940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7471-6695-4032-AF21-C4A61631A3B9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9139-3F88-4E50-946F-250C3C5A53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4059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7471-6695-4032-AF21-C4A61631A3B9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9139-3F88-4E50-946F-250C3C5A53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1393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7471-6695-4032-AF21-C4A61631A3B9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9139-3F88-4E50-946F-250C3C5A53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386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7471-6695-4032-AF21-C4A61631A3B9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9139-3F88-4E50-946F-250C3C5A53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55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7471-6695-4032-AF21-C4A61631A3B9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9139-3F88-4E50-946F-250C3C5A53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8890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7471-6695-4032-AF21-C4A61631A3B9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9139-3F88-4E50-946F-250C3C5A53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1535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7471-6695-4032-AF21-C4A61631A3B9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9139-3F88-4E50-946F-250C3C5A53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0305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7471-6695-4032-AF21-C4A61631A3B9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D9139-3F88-4E50-946F-250C3C5A53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5844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B7471-6695-4032-AF21-C4A61631A3B9}" type="datetimeFigureOut">
              <a:rPr lang="zh-TW" altLang="en-US" smtClean="0"/>
              <a:t>2016/6/5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D9139-3F88-4E50-946F-250C3C5A53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974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24433;&#38899;/&#20302;&#24180;&#32026;&#25945;&#35712;&#22577;&#22909;&#19968;&#20491;&#20054;&#23542;&#23542;&#26354;.AVI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&#24433;&#38899;/&#22283;&#35486;&#26085;&#22577;&#27468;.AVI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&#24433;&#38899;/&#20171;&#32057;&#22283;&#35486;&#26085;&#22577;.AVI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24433;&#38899;/&#29609;&#35712;&#22577;&#36051;&#26524;&#36938;&#25138;.AVI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&#24433;&#38899;/&#25351;&#23566;&#23567;&#26379;&#21451;&#23531;&#23416;&#32722;&#21934;.AVI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63.26.135.129/Impress/l4/brain_practice/04-fram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" y="562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772400" cy="1470025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</a:rPr>
              <a:t>怎樣把讀報變成服務學習？</a:t>
            </a:r>
            <a:r>
              <a:rPr lang="en-US" altLang="zh-TW" sz="3600" dirty="0" smtClean="0">
                <a:solidFill>
                  <a:srgbClr val="FF0000"/>
                </a:solidFill>
              </a:rPr>
              <a:t/>
            </a:r>
            <a:br>
              <a:rPr lang="en-US" altLang="zh-TW" sz="3600" dirty="0" smtClean="0">
                <a:solidFill>
                  <a:srgbClr val="FF0000"/>
                </a:solidFill>
              </a:rPr>
            </a:br>
            <a:r>
              <a:rPr lang="zh-TW" altLang="en-US" sz="3600" dirty="0" smtClean="0">
                <a:solidFill>
                  <a:srgbClr val="FF0000"/>
                </a:solidFill>
              </a:rPr>
              <a:t>到低年級教認識讀報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03648" y="2060848"/>
            <a:ext cx="6400800" cy="3816424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3117C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讀報不只是教室靜態的活動</a:t>
            </a:r>
            <a:endParaRPr lang="en-US" altLang="zh-TW" b="1" dirty="0" smtClean="0">
              <a:solidFill>
                <a:srgbClr val="3117C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solidFill>
                  <a:srgbClr val="3117C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也可以是動態</a:t>
            </a:r>
            <a:r>
              <a:rPr lang="zh-TW" altLang="en-US" b="1" dirty="0" smtClean="0">
                <a:solidFill>
                  <a:srgbClr val="3117C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的服務學習</a:t>
            </a:r>
            <a:endParaRPr lang="en-US" altLang="zh-TW" b="1" dirty="0" smtClean="0">
              <a:solidFill>
                <a:srgbClr val="3117C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solidFill>
                  <a:srgbClr val="3117C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把學習的教室</a:t>
            </a:r>
            <a:r>
              <a:rPr lang="zh-TW" altLang="en-US" b="1" dirty="0">
                <a:solidFill>
                  <a:srgbClr val="3117C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延伸</a:t>
            </a:r>
            <a:r>
              <a:rPr lang="zh-TW" altLang="en-US" b="1" dirty="0" smtClean="0">
                <a:solidFill>
                  <a:srgbClr val="3117C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endParaRPr lang="en-US" altLang="zh-TW" b="1" dirty="0" smtClean="0">
              <a:solidFill>
                <a:srgbClr val="3117C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solidFill>
                  <a:srgbClr val="3117C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低年級的</a:t>
            </a:r>
            <a:r>
              <a:rPr lang="zh-TW" altLang="en-US" b="1" dirty="0" smtClean="0">
                <a:solidFill>
                  <a:srgbClr val="3117C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教室</a:t>
            </a:r>
            <a:endParaRPr lang="en-US" altLang="zh-TW" b="1" dirty="0" smtClean="0">
              <a:solidFill>
                <a:srgbClr val="3117C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solidFill>
                  <a:srgbClr val="3117C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由學生來當一個</a:t>
            </a:r>
            <a:endParaRPr lang="en-US" altLang="zh-TW" b="1" dirty="0" smtClean="0">
              <a:solidFill>
                <a:srgbClr val="3117C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solidFill>
                  <a:srgbClr val="3117C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真正讀報的主人</a:t>
            </a:r>
            <a:endParaRPr lang="en-US" altLang="zh-TW" b="1" dirty="0" smtClean="0">
              <a:solidFill>
                <a:srgbClr val="3117C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537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163.26.135.129/Impress/l4/brain_practice/04-fram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標題 1"/>
          <p:cNvSpPr>
            <a:spLocks noGrp="1"/>
          </p:cNvSpPr>
          <p:nvPr>
            <p:ph type="ctrTitle"/>
          </p:nvPr>
        </p:nvSpPr>
        <p:spPr>
          <a:xfrm>
            <a:off x="900113" y="188913"/>
            <a:ext cx="7559675" cy="1152525"/>
          </a:xfrm>
        </p:spPr>
        <p:txBody>
          <a:bodyPr>
            <a:normAutofit fontScale="90000"/>
          </a:bodyPr>
          <a:lstStyle/>
          <a:p>
            <a:r>
              <a:rPr lang="zh-TW" altLang="en-US" sz="3600" smtClean="0">
                <a:solidFill>
                  <a:srgbClr val="0000FF"/>
                </a:solidFill>
              </a:rPr>
              <a:t>閱讀</a:t>
            </a:r>
            <a:r>
              <a:rPr lang="en-US" altLang="zh-TW" sz="3600" smtClean="0">
                <a:solidFill>
                  <a:srgbClr val="0000FF"/>
                </a:solidFill>
              </a:rPr>
              <a:t>_</a:t>
            </a:r>
            <a:r>
              <a:rPr lang="zh-TW" altLang="en-US" sz="3600" smtClean="0">
                <a:solidFill>
                  <a:srgbClr val="0000FF"/>
                </a:solidFill>
              </a:rPr>
              <a:t>理解而感動</a:t>
            </a:r>
            <a:r>
              <a:rPr lang="en-US" altLang="zh-TW" sz="3600" smtClean="0">
                <a:solidFill>
                  <a:srgbClr val="0000FF"/>
                </a:solidFill>
              </a:rPr>
              <a:t>_</a:t>
            </a:r>
            <a:r>
              <a:rPr lang="zh-TW" altLang="en-US" sz="3600" smtClean="0">
                <a:solidFill>
                  <a:srgbClr val="0000FF"/>
                </a:solidFill>
              </a:rPr>
              <a:t>種瓜得瓜</a:t>
            </a:r>
            <a:r>
              <a:rPr lang="en-US" altLang="zh-TW" sz="3600" smtClean="0">
                <a:solidFill>
                  <a:srgbClr val="0000FF"/>
                </a:solidFill>
              </a:rPr>
              <a:t/>
            </a:r>
            <a:br>
              <a:rPr lang="en-US" altLang="zh-TW" sz="3600" smtClean="0">
                <a:solidFill>
                  <a:srgbClr val="0000FF"/>
                </a:solidFill>
              </a:rPr>
            </a:br>
            <a:r>
              <a:rPr lang="zh-TW" altLang="en-US" sz="3600" smtClean="0">
                <a:solidFill>
                  <a:srgbClr val="0000FF"/>
                </a:solidFill>
              </a:rPr>
              <a:t>低年級孩子的回饋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b="7990"/>
          <a:stretch>
            <a:fillRect/>
          </a:stretch>
        </p:blipFill>
        <p:spPr bwMode="auto">
          <a:xfrm>
            <a:off x="684213" y="1484313"/>
            <a:ext cx="78359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77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163.26.135.129/Impress/l4/brain_practice/04-fram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標題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89281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3200" b="1" dirty="0" smtClean="0">
                <a:solidFill>
                  <a:srgbClr val="0000FF"/>
                </a:solidFill>
              </a:rPr>
              <a:t>5.</a:t>
            </a:r>
            <a:r>
              <a:rPr lang="zh-TW" altLang="en-US" sz="3200" b="1" dirty="0" smtClean="0">
                <a:solidFill>
                  <a:srgbClr val="0000FF"/>
                </a:solidFill>
                <a:hlinkClick r:id="rId3" action="ppaction://hlinkfile"/>
              </a:rPr>
              <a:t>歌曲合唱</a:t>
            </a:r>
            <a:r>
              <a:rPr lang="en-US" altLang="zh-TW" sz="3200" b="1" dirty="0" smtClean="0">
                <a:solidFill>
                  <a:srgbClr val="0000FF"/>
                </a:solidFill>
                <a:hlinkClick r:id="rId3" action="ppaction://hlinkfile"/>
              </a:rPr>
              <a:t>_</a:t>
            </a:r>
            <a:r>
              <a:rPr lang="zh-TW" altLang="en-US" sz="3200" b="1" dirty="0" smtClean="0">
                <a:solidFill>
                  <a:srgbClr val="0000FF"/>
                </a:solidFill>
                <a:hlinkClick r:id="rId3" action="ppaction://hlinkfile"/>
              </a:rPr>
              <a:t>好一個乖寶寶</a:t>
            </a:r>
            <a:r>
              <a:rPr lang="en-US" altLang="zh-TW" sz="3200" b="1" dirty="0" smtClean="0">
                <a:solidFill>
                  <a:srgbClr val="0000FF"/>
                </a:solidFill>
              </a:rPr>
              <a:t>_</a:t>
            </a:r>
            <a:r>
              <a:rPr lang="zh-TW" altLang="en-US" sz="3200" b="1" dirty="0" smtClean="0">
                <a:solidFill>
                  <a:srgbClr val="0000FF"/>
                </a:solidFill>
              </a:rPr>
              <a:t>在歌聲中學習好品德</a:t>
            </a:r>
            <a:br>
              <a:rPr lang="zh-TW" altLang="en-US" sz="3200" b="1" dirty="0" smtClean="0">
                <a:solidFill>
                  <a:srgbClr val="0000FF"/>
                </a:solidFill>
              </a:rPr>
            </a:br>
            <a:endParaRPr lang="zh-TW" altLang="en-US" sz="3200" b="1" dirty="0" smtClean="0">
              <a:solidFill>
                <a:srgbClr val="0000FF"/>
              </a:solidFill>
            </a:endParaRP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773238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95"/>
          <a:stretch>
            <a:fillRect/>
          </a:stretch>
        </p:blipFill>
        <p:spPr>
          <a:xfrm>
            <a:off x="4716463" y="1341438"/>
            <a:ext cx="4160837" cy="2159000"/>
          </a:xfrm>
          <a:prstGeom prst="ellipse">
            <a:avLst/>
          </a:prstGeom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文字方塊 1"/>
          <p:cNvSpPr txBox="1">
            <a:spLocks noChangeArrowheads="1"/>
          </p:cNvSpPr>
          <p:nvPr/>
        </p:nvSpPr>
        <p:spPr bwMode="auto">
          <a:xfrm>
            <a:off x="7164388" y="3573463"/>
            <a:ext cx="129222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0000FF"/>
                </a:solidFill>
                <a:latin typeface="Arial" charset="0"/>
              </a:rPr>
              <a:t>歌的動作由孩子自編，好歌、好報、好團體形成了有人文的班級</a:t>
            </a:r>
            <a:r>
              <a:rPr lang="zh-TW" altLang="en-US" sz="2400">
                <a:latin typeface="Arial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7833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163.26.135.129/Impress/l4/brain_practice/04-fram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文字方塊 3"/>
          <p:cNvSpPr txBox="1">
            <a:spLocks noChangeArrowheads="1"/>
          </p:cNvSpPr>
          <p:nvPr/>
        </p:nvSpPr>
        <p:spPr bwMode="auto">
          <a:xfrm>
            <a:off x="881063" y="31750"/>
            <a:ext cx="7848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zh-TW" altLang="en-US" sz="2400" dirty="0">
                <a:latin typeface="Arial" charset="0"/>
              </a:rPr>
              <a:t>            </a:t>
            </a:r>
            <a:r>
              <a:rPr lang="zh-TW" altLang="en-US" sz="2400" b="1" dirty="0">
                <a:solidFill>
                  <a:srgbClr val="0000FF"/>
                </a:solidFill>
                <a:latin typeface="Arial" charset="0"/>
              </a:rPr>
              <a:t>服務學習孩子的收穫</a:t>
            </a:r>
            <a:r>
              <a:rPr lang="en-US" altLang="zh-TW" sz="2400" b="1" dirty="0">
                <a:solidFill>
                  <a:srgbClr val="0000FF"/>
                </a:solidFill>
                <a:latin typeface="Arial" charset="0"/>
              </a:rPr>
              <a:t>_</a:t>
            </a:r>
            <a:r>
              <a:rPr lang="zh-TW" altLang="en-US" sz="2400" b="1" dirty="0">
                <a:solidFill>
                  <a:srgbClr val="0000FF"/>
                </a:solidFill>
                <a:latin typeface="Arial" charset="0"/>
              </a:rPr>
              <a:t> 教低年級讀報</a:t>
            </a:r>
            <a:endParaRPr lang="en-US" altLang="zh-TW" sz="2400" dirty="0">
              <a:latin typeface="Arial" charset="0"/>
            </a:endParaRPr>
          </a:p>
          <a:p>
            <a:pPr eaLnBrk="1" hangingPunct="1"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en-US" altLang="zh-TW" sz="2400" dirty="0">
                <a:latin typeface="Arial" charset="0"/>
              </a:rPr>
              <a:t>1</a:t>
            </a:r>
            <a:r>
              <a:rPr lang="zh-TW" altLang="en-US" sz="2400" dirty="0">
                <a:latin typeface="Arial" charset="0"/>
              </a:rPr>
              <a:t>學生天天讀報進而創作國語日報歌</a:t>
            </a:r>
            <a:r>
              <a:rPr lang="en-US" altLang="zh-TW" sz="2400" dirty="0">
                <a:latin typeface="Arial" charset="0"/>
              </a:rPr>
              <a:t>_</a:t>
            </a:r>
            <a:r>
              <a:rPr lang="zh-TW" altLang="en-US" sz="2400" dirty="0">
                <a:solidFill>
                  <a:srgbClr val="FF0000"/>
                </a:solidFill>
                <a:latin typeface="Arial" charset="0"/>
              </a:rPr>
              <a:t>語文</a:t>
            </a:r>
            <a:r>
              <a:rPr lang="en-US" altLang="zh-TW" sz="2400" dirty="0">
                <a:solidFill>
                  <a:srgbClr val="FF0000"/>
                </a:solidFill>
                <a:latin typeface="Arial" charset="0"/>
              </a:rPr>
              <a:t>〈</a:t>
            </a:r>
            <a:r>
              <a:rPr lang="zh-TW" altLang="en-US" sz="2400" dirty="0">
                <a:solidFill>
                  <a:srgbClr val="FF0000"/>
                </a:solidFill>
                <a:latin typeface="Arial" charset="0"/>
              </a:rPr>
              <a:t>閱讀</a:t>
            </a:r>
            <a:r>
              <a:rPr lang="en-US" altLang="zh-TW" sz="2400" dirty="0">
                <a:solidFill>
                  <a:srgbClr val="FF0000"/>
                </a:solidFill>
                <a:latin typeface="Arial" charset="0"/>
              </a:rPr>
              <a:t>_</a:t>
            </a:r>
            <a:r>
              <a:rPr lang="zh-TW" altLang="en-US" sz="2400" dirty="0">
                <a:solidFill>
                  <a:srgbClr val="FF0000"/>
                </a:solidFill>
                <a:latin typeface="Arial" charset="0"/>
              </a:rPr>
              <a:t>理解</a:t>
            </a:r>
            <a:r>
              <a:rPr lang="en-US" altLang="zh-TW" sz="2400" dirty="0">
                <a:solidFill>
                  <a:srgbClr val="FF0000"/>
                </a:solidFill>
                <a:latin typeface="Arial" charset="0"/>
              </a:rPr>
              <a:t>〉</a:t>
            </a:r>
          </a:p>
          <a:p>
            <a:pPr eaLnBrk="1" hangingPunct="1"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en-US" altLang="zh-TW" sz="2400" dirty="0">
                <a:latin typeface="Arial" charset="0"/>
              </a:rPr>
              <a:t>2</a:t>
            </a:r>
            <a:r>
              <a:rPr lang="zh-TW" altLang="en-US" sz="2400" dirty="0">
                <a:latin typeface="Arial" charset="0"/>
              </a:rPr>
              <a:t>運用電子白板介紹國語日報</a:t>
            </a:r>
            <a:r>
              <a:rPr lang="en-US" altLang="zh-TW" sz="2400" dirty="0">
                <a:latin typeface="Arial" charset="0"/>
              </a:rPr>
              <a:t>_</a:t>
            </a:r>
            <a:r>
              <a:rPr lang="zh-TW" altLang="en-US" sz="2400" dirty="0">
                <a:solidFill>
                  <a:srgbClr val="FF0000"/>
                </a:solidFill>
                <a:latin typeface="Arial" charset="0"/>
              </a:rPr>
              <a:t>資訊融入</a:t>
            </a:r>
            <a:endParaRPr lang="en-US" altLang="zh-TW" sz="2400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en-US" altLang="zh-TW" sz="2400" dirty="0">
                <a:latin typeface="Arial" charset="0"/>
              </a:rPr>
              <a:t>3</a:t>
            </a:r>
            <a:r>
              <a:rPr lang="zh-TW" altLang="en-US" sz="2400" dirty="0">
                <a:latin typeface="Arial" charset="0"/>
              </a:rPr>
              <a:t>上台介紹國語日報</a:t>
            </a:r>
            <a:r>
              <a:rPr lang="en-US" altLang="zh-TW" sz="2400" dirty="0">
                <a:latin typeface="Arial" charset="0"/>
              </a:rPr>
              <a:t>_</a:t>
            </a:r>
            <a:r>
              <a:rPr lang="zh-TW" altLang="en-US" sz="2400" dirty="0">
                <a:solidFill>
                  <a:srgbClr val="FF0000"/>
                </a:solidFill>
                <a:latin typeface="Arial" charset="0"/>
              </a:rPr>
              <a:t>口語表達合作學習</a:t>
            </a:r>
            <a:endParaRPr lang="en-US" altLang="zh-TW" sz="2400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en-US" altLang="zh-TW" sz="2400" dirty="0">
                <a:latin typeface="Arial" charset="0"/>
              </a:rPr>
              <a:t>4</a:t>
            </a:r>
            <a:r>
              <a:rPr lang="zh-TW" altLang="en-US" sz="2400" dirty="0">
                <a:latin typeface="Arial" charset="0"/>
              </a:rPr>
              <a:t>指導低年級寫學習單</a:t>
            </a:r>
            <a:r>
              <a:rPr lang="en-US" altLang="zh-TW" sz="2400" dirty="0">
                <a:latin typeface="Arial" charset="0"/>
              </a:rPr>
              <a:t>_</a:t>
            </a:r>
            <a:r>
              <a:rPr lang="zh-TW" altLang="en-US" sz="2400" dirty="0">
                <a:solidFill>
                  <a:srgbClr val="FF0000"/>
                </a:solidFill>
                <a:latin typeface="Arial" charset="0"/>
              </a:rPr>
              <a:t>品德學習付出</a:t>
            </a:r>
            <a:r>
              <a:rPr lang="en-US" altLang="zh-TW" sz="2400" dirty="0">
                <a:solidFill>
                  <a:srgbClr val="FF0000"/>
                </a:solidFill>
                <a:latin typeface="Arial" charset="0"/>
              </a:rPr>
              <a:t>〈</a:t>
            </a:r>
            <a:r>
              <a:rPr lang="zh-TW" altLang="en-US" sz="2400" dirty="0">
                <a:solidFill>
                  <a:srgbClr val="FF0000"/>
                </a:solidFill>
                <a:latin typeface="Arial" charset="0"/>
              </a:rPr>
              <a:t>行動</a:t>
            </a:r>
            <a:r>
              <a:rPr lang="en-US" altLang="zh-TW" sz="2400" dirty="0">
                <a:solidFill>
                  <a:srgbClr val="FF0000"/>
                </a:solidFill>
                <a:latin typeface="Arial" charset="0"/>
              </a:rPr>
              <a:t>〉</a:t>
            </a:r>
          </a:p>
          <a:p>
            <a:pPr eaLnBrk="1" hangingPunct="1"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en-US" altLang="zh-TW" sz="2400" dirty="0">
                <a:latin typeface="Arial" charset="0"/>
              </a:rPr>
              <a:t>5</a:t>
            </a:r>
            <a:r>
              <a:rPr lang="zh-TW" altLang="en-US" sz="2400" dirty="0">
                <a:latin typeface="Arial" charset="0"/>
              </a:rPr>
              <a:t>一起唱好一個乖寶寶</a:t>
            </a:r>
            <a:r>
              <a:rPr lang="en-US" altLang="zh-TW" sz="2400" dirty="0">
                <a:latin typeface="Arial" charset="0"/>
              </a:rPr>
              <a:t>_</a:t>
            </a:r>
            <a:r>
              <a:rPr lang="zh-TW" altLang="en-US" sz="2400" dirty="0">
                <a:solidFill>
                  <a:srgbClr val="FF0000"/>
                </a:solidFill>
                <a:latin typeface="Arial" charset="0"/>
              </a:rPr>
              <a:t>藝術與人文</a:t>
            </a:r>
            <a:r>
              <a:rPr lang="en-US" altLang="zh-TW" sz="2400" dirty="0">
                <a:solidFill>
                  <a:srgbClr val="FF0000"/>
                </a:solidFill>
                <a:latin typeface="Arial" charset="0"/>
              </a:rPr>
              <a:t>〈</a:t>
            </a:r>
            <a:r>
              <a:rPr lang="zh-TW" altLang="en-US" sz="2400" dirty="0">
                <a:solidFill>
                  <a:srgbClr val="FF0000"/>
                </a:solidFill>
                <a:latin typeface="Arial" charset="0"/>
              </a:rPr>
              <a:t>感動</a:t>
            </a:r>
            <a:r>
              <a:rPr lang="en-US" altLang="zh-TW" sz="2400" dirty="0">
                <a:solidFill>
                  <a:srgbClr val="FF0000"/>
                </a:solidFill>
                <a:latin typeface="Arial" charset="0"/>
              </a:rPr>
              <a:t>〉</a:t>
            </a:r>
            <a:endParaRPr lang="zh-TW" altLang="en-US" sz="24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2532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924175"/>
            <a:ext cx="4927600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924175"/>
            <a:ext cx="4602162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92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163.26.135.129/Impress/l4/brain_practice/04-fram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教學分享交流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因為讀報的服務學習我看到</a:t>
            </a:r>
            <a:endParaRPr lang="en-US" altLang="zh-TW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孩子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自信心更佳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_</a:t>
            </a:r>
          </a:p>
          <a:p>
            <a:pPr marL="0" indent="0" algn="ctr">
              <a:buNone/>
            </a:pPr>
            <a:r>
              <a:rPr lang="zh-TW" altLang="en-US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每個人都是上台高手</a:t>
            </a:r>
            <a:endParaRPr lang="en-US" altLang="zh-TW" b="1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更有耐心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_</a:t>
            </a:r>
          </a:p>
          <a:p>
            <a:pPr marL="0" indent="0" algn="ctr">
              <a:buNone/>
            </a:pPr>
            <a:r>
              <a:rPr lang="zh-TW" altLang="en-US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寫作更有耐心完成</a:t>
            </a:r>
            <a:endParaRPr lang="en-US" altLang="zh-TW" b="1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班級更加團結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合作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_</a:t>
            </a:r>
          </a:p>
          <a:p>
            <a:pPr marL="0" indent="0" algn="ctr">
              <a:buNone/>
            </a:pPr>
            <a:r>
              <a:rPr lang="zh-TW" altLang="en-US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一起完成任務不推諉</a:t>
            </a:r>
            <a:endParaRPr lang="en-US" altLang="zh-TW" b="1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同學友誼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增加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_</a:t>
            </a:r>
          </a:p>
          <a:p>
            <a:pPr marL="0" indent="0" algn="ctr">
              <a:buNone/>
            </a:pPr>
            <a:r>
              <a:rPr lang="zh-TW" altLang="en-US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紛爭減少了</a:t>
            </a:r>
            <a:endParaRPr lang="en-US" altLang="zh-TW" b="1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班級經營更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得心應手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_</a:t>
            </a:r>
          </a:p>
          <a:p>
            <a:pPr marL="0" indent="0" algn="ctr">
              <a:buNone/>
            </a:pPr>
            <a:r>
              <a:rPr lang="zh-TW" altLang="en-US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老師更輕鬆了</a:t>
            </a:r>
            <a:endParaRPr lang="zh-TW" altLang="en-US" b="1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908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dirty="0">
                <a:solidFill>
                  <a:srgbClr val="FF0000"/>
                </a:solidFill>
              </a:rPr>
              <a:t>一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、服務前的準備</a:t>
            </a:r>
          </a:p>
        </p:txBody>
      </p:sp>
      <p:sp>
        <p:nvSpPr>
          <p:cNvPr id="12292" name="內容版面配置區 2"/>
          <p:cNvSpPr>
            <a:spLocks noGrp="1"/>
          </p:cNvSpPr>
          <p:nvPr>
            <p:ph idx="1"/>
          </p:nvPr>
        </p:nvSpPr>
        <p:spPr>
          <a:xfrm>
            <a:off x="1476375" y="1628775"/>
            <a:ext cx="7127875" cy="446405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zh-TW" dirty="0" smtClean="0"/>
              <a:t>〈</a:t>
            </a:r>
            <a:r>
              <a:rPr lang="zh-TW" altLang="en-US" dirty="0" smtClean="0"/>
              <a:t>一</a:t>
            </a:r>
            <a:r>
              <a:rPr lang="en-US" altLang="zh-TW" dirty="0" smtClean="0"/>
              <a:t>〉</a:t>
            </a:r>
            <a:r>
              <a:rPr lang="zh-TW" altLang="en-US" dirty="0" smtClean="0"/>
              <a:t>服務對象：本校低年級共四個班</a:t>
            </a:r>
            <a:endParaRPr lang="en-US" altLang="zh-TW" dirty="0" smtClean="0"/>
          </a:p>
          <a:p>
            <a:pPr marL="0" indent="0">
              <a:buFont typeface="Arial" charset="0"/>
              <a:buNone/>
            </a:pPr>
            <a:r>
              <a:rPr lang="en-US" altLang="zh-TW" dirty="0" smtClean="0"/>
              <a:t>〈</a:t>
            </a:r>
            <a:r>
              <a:rPr lang="zh-TW" altLang="en-US" dirty="0" smtClean="0"/>
              <a:t>二</a:t>
            </a:r>
            <a:r>
              <a:rPr lang="en-US" altLang="zh-TW" dirty="0" smtClean="0"/>
              <a:t>〉</a:t>
            </a:r>
            <a:r>
              <a:rPr lang="zh-TW" altLang="en-US" dirty="0" smtClean="0"/>
              <a:t>時間：早自修</a:t>
            </a:r>
            <a:endParaRPr lang="en-US" altLang="zh-TW" dirty="0" smtClean="0"/>
          </a:p>
          <a:p>
            <a:pPr marL="0" indent="0">
              <a:buFont typeface="Arial" charset="0"/>
              <a:buNone/>
            </a:pPr>
            <a:r>
              <a:rPr lang="en-US" altLang="zh-TW" dirty="0" smtClean="0"/>
              <a:t>〈</a:t>
            </a:r>
            <a:r>
              <a:rPr lang="zh-TW" altLang="en-US" dirty="0" smtClean="0"/>
              <a:t>三</a:t>
            </a:r>
            <a:r>
              <a:rPr lang="en-US" altLang="zh-TW" dirty="0" smtClean="0"/>
              <a:t>〉</a:t>
            </a:r>
            <a:r>
              <a:rPr lang="zh-TW" altLang="en-US" dirty="0" smtClean="0"/>
              <a:t>服務前方案活動計畫</a:t>
            </a:r>
            <a:endParaRPr lang="en-US" altLang="zh-TW" dirty="0" smtClean="0"/>
          </a:p>
          <a:p>
            <a:pPr marL="0" indent="0">
              <a:buFont typeface="Arial" charset="0"/>
              <a:buNone/>
            </a:pPr>
            <a:endParaRPr lang="en-US" altLang="zh-TW" dirty="0" smtClean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56992"/>
            <a:ext cx="2447925" cy="3203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163.26.135.129/Impress/l4/brain_practice/04-fram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95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三、服務活動計畫</a:t>
            </a:r>
          </a:p>
        </p:txBody>
      </p:sp>
      <p:sp>
        <p:nvSpPr>
          <p:cNvPr id="13316" name="內容版面配置區 2"/>
          <p:cNvSpPr>
            <a:spLocks noGrp="1"/>
          </p:cNvSpPr>
          <p:nvPr>
            <p:ph idx="1"/>
          </p:nvPr>
        </p:nvSpPr>
        <p:spPr>
          <a:xfrm>
            <a:off x="684213" y="1844675"/>
            <a:ext cx="8218487" cy="24765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zh-TW" smtClean="0">
                <a:solidFill>
                  <a:srgbClr val="FF0000"/>
                </a:solidFill>
              </a:rPr>
              <a:t>〈</a:t>
            </a:r>
            <a:r>
              <a:rPr lang="zh-TW" altLang="en-US" smtClean="0">
                <a:solidFill>
                  <a:srgbClr val="FF0000"/>
                </a:solidFill>
              </a:rPr>
              <a:t>一</a:t>
            </a:r>
            <a:r>
              <a:rPr lang="en-US" altLang="zh-TW" smtClean="0">
                <a:solidFill>
                  <a:srgbClr val="FF0000"/>
                </a:solidFill>
              </a:rPr>
              <a:t>〉</a:t>
            </a:r>
            <a:r>
              <a:rPr lang="zh-TW" altLang="en-US" smtClean="0">
                <a:solidFill>
                  <a:srgbClr val="FF0000"/>
                </a:solidFill>
              </a:rPr>
              <a:t>目標：</a:t>
            </a:r>
            <a:r>
              <a:rPr lang="zh-TW" altLang="en-US" smtClean="0"/>
              <a:t>一個學期一個目標</a:t>
            </a:r>
            <a:endParaRPr lang="en-US" altLang="zh-TW" smtClean="0"/>
          </a:p>
          <a:p>
            <a:pPr marL="0" indent="0">
              <a:buFont typeface="Arial" charset="0"/>
              <a:buNone/>
            </a:pPr>
            <a:r>
              <a:rPr lang="en-US" altLang="zh-TW" smtClean="0"/>
              <a:t>1.</a:t>
            </a:r>
            <a:r>
              <a:rPr lang="zh-TW" altLang="en-US" smtClean="0">
                <a:solidFill>
                  <a:srgbClr val="0000FF"/>
                </a:solidFill>
              </a:rPr>
              <a:t>教低年級認識國語日報。</a:t>
            </a:r>
            <a:r>
              <a:rPr lang="en-US" altLang="zh-TW" smtClean="0">
                <a:solidFill>
                  <a:srgbClr val="0000FF"/>
                </a:solidFill>
              </a:rPr>
              <a:t>〈</a:t>
            </a:r>
            <a:r>
              <a:rPr lang="zh-TW" altLang="en-US" smtClean="0">
                <a:solidFill>
                  <a:srgbClr val="0000FF"/>
                </a:solidFill>
              </a:rPr>
              <a:t>四上</a:t>
            </a:r>
            <a:r>
              <a:rPr lang="en-US" altLang="zh-TW" smtClean="0">
                <a:solidFill>
                  <a:srgbClr val="0000FF"/>
                </a:solidFill>
              </a:rPr>
              <a:t>〉</a:t>
            </a:r>
          </a:p>
          <a:p>
            <a:pPr marL="0" indent="0">
              <a:buFont typeface="Arial" charset="0"/>
              <a:buNone/>
            </a:pPr>
            <a:r>
              <a:rPr lang="en-US" altLang="zh-TW" smtClean="0"/>
              <a:t>2.</a:t>
            </a:r>
            <a:r>
              <a:rPr lang="zh-TW" altLang="en-US" smtClean="0">
                <a:solidFill>
                  <a:srgbClr val="0000FF"/>
                </a:solidFill>
              </a:rPr>
              <a:t>教低年級認識國語日報人物版典範人物</a:t>
            </a:r>
            <a:r>
              <a:rPr lang="en-US" altLang="zh-TW" smtClean="0">
                <a:solidFill>
                  <a:srgbClr val="0000FF"/>
                </a:solidFill>
              </a:rPr>
              <a:t>_</a:t>
            </a:r>
            <a:r>
              <a:rPr lang="zh-TW" altLang="en-US" smtClean="0">
                <a:solidFill>
                  <a:srgbClr val="0000FF"/>
                </a:solidFill>
              </a:rPr>
              <a:t>學</a:t>
            </a:r>
            <a:endParaRPr lang="en-US" altLang="zh-TW" smtClean="0">
              <a:solidFill>
                <a:srgbClr val="0000FF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zh-TW" altLang="en-US" smtClean="0">
                <a:solidFill>
                  <a:srgbClr val="0000FF"/>
                </a:solidFill>
              </a:rPr>
              <a:t>   習好品德。</a:t>
            </a:r>
            <a:r>
              <a:rPr lang="en-US" altLang="zh-TW" smtClean="0">
                <a:solidFill>
                  <a:srgbClr val="0000FF"/>
                </a:solidFill>
              </a:rPr>
              <a:t>〈</a:t>
            </a:r>
            <a:r>
              <a:rPr lang="zh-TW" altLang="en-US" smtClean="0">
                <a:solidFill>
                  <a:srgbClr val="0000FF"/>
                </a:solidFill>
              </a:rPr>
              <a:t>四下</a:t>
            </a:r>
            <a:r>
              <a:rPr lang="en-US" altLang="zh-TW" smtClean="0">
                <a:solidFill>
                  <a:srgbClr val="0000FF"/>
                </a:solidFill>
              </a:rPr>
              <a:t>〉</a:t>
            </a:r>
          </a:p>
          <a:p>
            <a:pPr marL="0" indent="0">
              <a:buFont typeface="Arial" charset="0"/>
              <a:buNone/>
            </a:pPr>
            <a:endParaRPr lang="zh-TW" altLang="en-US" smtClean="0"/>
          </a:p>
        </p:txBody>
      </p:sp>
      <p:pic>
        <p:nvPicPr>
          <p:cNvPr id="5" name="Picture 2" descr="http://163.26.135.129/Impress/l4/brain_practice/04-fram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4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163.26.135.129/Impress/l4/brain_practice/04-fram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975" cy="1143000"/>
          </a:xfrm>
        </p:spPr>
        <p:txBody>
          <a:bodyPr/>
          <a:lstStyle/>
          <a:p>
            <a:r>
              <a:rPr lang="zh-TW" altLang="en-US" sz="3200" b="1" dirty="0" smtClean="0">
                <a:solidFill>
                  <a:srgbClr val="FF0000"/>
                </a:solidFill>
              </a:rPr>
              <a:t>教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低年級認識國語日報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〈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四上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〉</a:t>
            </a:r>
            <a:endParaRPr lang="zh-TW" alt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14340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zh-TW" dirty="0" smtClean="0">
                <a:solidFill>
                  <a:srgbClr val="0000FF"/>
                </a:solidFill>
              </a:rPr>
              <a:t>1.</a:t>
            </a:r>
            <a:r>
              <a:rPr lang="zh-TW" altLang="en-US" dirty="0" smtClean="0">
                <a:solidFill>
                  <a:srgbClr val="0000FF"/>
                </a:solidFill>
              </a:rPr>
              <a:t>創作</a:t>
            </a:r>
            <a:r>
              <a:rPr lang="zh-TW" altLang="en-US" dirty="0" smtClean="0">
                <a:solidFill>
                  <a:srgbClr val="0000FF"/>
                </a:solidFill>
                <a:hlinkClick r:id="rId3" action="ppaction://hlinkfile"/>
              </a:rPr>
              <a:t>國語日報詩歌</a:t>
            </a:r>
            <a:r>
              <a:rPr lang="en-US" altLang="zh-TW" dirty="0" smtClean="0"/>
              <a:t>_</a:t>
            </a:r>
            <a:r>
              <a:rPr lang="zh-TW" altLang="en-US" dirty="0" smtClean="0"/>
              <a:t>全班先自行創作再共同</a:t>
            </a:r>
            <a:endParaRPr lang="en-US" altLang="zh-TW" dirty="0" smtClean="0"/>
          </a:p>
          <a:p>
            <a:pPr marL="0" indent="0">
              <a:buFont typeface="Arial" charset="0"/>
              <a:buNone/>
            </a:pPr>
            <a:r>
              <a:rPr lang="zh-TW" altLang="en-US" dirty="0" smtClean="0"/>
              <a:t>   創作</a:t>
            </a:r>
            <a:endParaRPr lang="en-US" altLang="zh-TW" dirty="0" smtClean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781300"/>
            <a:ext cx="865663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41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163.26.135.129/Impress/l4/brain_practice/04-fram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內容版面配置區 3"/>
          <p:cNvSpPr>
            <a:spLocks noGrp="1"/>
          </p:cNvSpPr>
          <p:nvPr>
            <p:ph idx="1"/>
          </p:nvPr>
        </p:nvSpPr>
        <p:spPr>
          <a:xfrm>
            <a:off x="141288" y="1196975"/>
            <a:ext cx="8607425" cy="576263"/>
          </a:xfrm>
        </p:spPr>
        <p:txBody>
          <a:bodyPr>
            <a:normAutofit lnSpcReduction="10000"/>
          </a:bodyPr>
          <a:lstStyle/>
          <a:p>
            <a:pPr marL="0" indent="0">
              <a:buFont typeface="Arial" charset="0"/>
              <a:buNone/>
            </a:pPr>
            <a:r>
              <a:rPr lang="zh-TW" altLang="en-US" smtClean="0"/>
              <a:t>每個孩子都參與</a:t>
            </a:r>
          </a:p>
        </p:txBody>
      </p:sp>
      <p:sp>
        <p:nvSpPr>
          <p:cNvPr id="15364" name="標題 1"/>
          <p:cNvSpPr>
            <a:spLocks noGrp="1"/>
          </p:cNvSpPr>
          <p:nvPr>
            <p:ph type="title"/>
          </p:nvPr>
        </p:nvSpPr>
        <p:spPr>
          <a:xfrm>
            <a:off x="476250" y="549275"/>
            <a:ext cx="8229600" cy="1008063"/>
          </a:xfrm>
        </p:spPr>
        <p:txBody>
          <a:bodyPr>
            <a:normAutofit fontScale="90000"/>
          </a:bodyPr>
          <a:lstStyle/>
          <a:p>
            <a:r>
              <a:rPr lang="en-US" altLang="zh-TW" sz="3200" smtClean="0">
                <a:solidFill>
                  <a:srgbClr val="0000FF"/>
                </a:solidFill>
              </a:rPr>
              <a:t>2.</a:t>
            </a:r>
            <a:r>
              <a:rPr lang="zh-TW" altLang="en-US" sz="3200" smtClean="0">
                <a:solidFill>
                  <a:srgbClr val="0000FF"/>
                </a:solidFill>
              </a:rPr>
              <a:t>分配工作</a:t>
            </a:r>
            <a:r>
              <a:rPr lang="en-US" altLang="zh-TW" sz="3200" smtClean="0">
                <a:solidFill>
                  <a:srgbClr val="0000FF"/>
                </a:solidFill>
              </a:rPr>
              <a:t>_</a:t>
            </a:r>
            <a:r>
              <a:rPr lang="zh-TW" altLang="en-US" sz="3200" smtClean="0">
                <a:solidFill>
                  <a:srgbClr val="0000FF"/>
                </a:solidFill>
              </a:rPr>
              <a:t>認領報紙版面</a:t>
            </a:r>
            <a:r>
              <a:rPr lang="en-US" altLang="zh-TW" sz="3200" smtClean="0">
                <a:solidFill>
                  <a:srgbClr val="0000FF"/>
                </a:solidFill>
              </a:rPr>
              <a:t>_</a:t>
            </a:r>
            <a:r>
              <a:rPr lang="zh-TW" altLang="en-US" sz="3200" smtClean="0">
                <a:solidFill>
                  <a:srgbClr val="0000FF"/>
                </a:solidFill>
              </a:rPr>
              <a:t>學生寫版面介紹詞</a:t>
            </a:r>
            <a:r>
              <a:rPr lang="en-US" altLang="zh-TW" sz="3200" smtClean="0">
                <a:solidFill>
                  <a:srgbClr val="0000FF"/>
                </a:solidFill>
              </a:rPr>
              <a:t/>
            </a:r>
            <a:br>
              <a:rPr lang="en-US" altLang="zh-TW" sz="3200" smtClean="0">
                <a:solidFill>
                  <a:srgbClr val="0000FF"/>
                </a:solidFill>
              </a:rPr>
            </a:br>
            <a:endParaRPr lang="zh-TW" altLang="en-US" sz="3200" smtClean="0">
              <a:solidFill>
                <a:srgbClr val="0000FF"/>
              </a:solidFill>
            </a:endParaRPr>
          </a:p>
        </p:txBody>
      </p:sp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773238"/>
            <a:ext cx="44831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2"/>
          <a:stretch>
            <a:fillRect/>
          </a:stretch>
        </p:blipFill>
        <p:spPr bwMode="auto">
          <a:xfrm>
            <a:off x="5003800" y="1196975"/>
            <a:ext cx="3384550" cy="553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41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163.26.135.129/Impress/l4/brain_practice/04-fram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150" cy="706437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FF0000"/>
                </a:solidFill>
                <a:hlinkClick r:id="rId3" action="ppaction://hlinkfile"/>
              </a:rPr>
              <a:t>介紹國語日報版面</a:t>
            </a:r>
            <a:r>
              <a:rPr lang="en-US" altLang="zh-TW" sz="3600" b="1" dirty="0" smtClean="0">
                <a:solidFill>
                  <a:srgbClr val="FF0000"/>
                </a:solidFill>
              </a:rPr>
              <a:t>_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電子白板資訊融入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072456"/>
            <a:ext cx="4224839" cy="25010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15" y="1072456"/>
            <a:ext cx="3738850" cy="25050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8"/>
          <a:stretch>
            <a:fillRect/>
          </a:stretch>
        </p:blipFill>
        <p:spPr bwMode="auto">
          <a:xfrm>
            <a:off x="369889" y="3730294"/>
            <a:ext cx="3842072" cy="29610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83"/>
          <a:stretch>
            <a:fillRect/>
          </a:stretch>
        </p:blipFill>
        <p:spPr>
          <a:xfrm>
            <a:off x="4500563" y="3816449"/>
            <a:ext cx="4392612" cy="30384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703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163.26.135.129/Impress/l4/brain_practice/04-fram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標題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89281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3200" dirty="0" smtClean="0">
                <a:solidFill>
                  <a:srgbClr val="0000FF"/>
                </a:solidFill>
              </a:rPr>
              <a:t>3.</a:t>
            </a:r>
            <a:r>
              <a:rPr lang="zh-TW" altLang="en-US" sz="3200" dirty="0" smtClean="0">
                <a:solidFill>
                  <a:srgbClr val="0000FF"/>
                </a:solidFill>
              </a:rPr>
              <a:t>設計遊戲</a:t>
            </a:r>
            <a:r>
              <a:rPr lang="en-US" altLang="zh-TW" sz="3200" dirty="0" smtClean="0">
                <a:solidFill>
                  <a:srgbClr val="0000FF"/>
                </a:solidFill>
              </a:rPr>
              <a:t>_</a:t>
            </a:r>
            <a:r>
              <a:rPr lang="zh-TW" altLang="en-US" sz="3200" dirty="0" smtClean="0">
                <a:solidFill>
                  <a:srgbClr val="0000FF"/>
                </a:solidFill>
                <a:hlinkClick r:id="rId3" action="ppaction://hlinkfile"/>
              </a:rPr>
              <a:t>指導讀報賓果遊戲</a:t>
            </a:r>
            <a:r>
              <a:rPr lang="en-US" altLang="zh-TW" sz="3200" dirty="0" smtClean="0">
                <a:solidFill>
                  <a:srgbClr val="0000FF"/>
                </a:solidFill>
              </a:rPr>
              <a:t>_</a:t>
            </a:r>
            <a:r>
              <a:rPr lang="zh-TW" altLang="en-US" sz="3200" dirty="0" smtClean="0">
                <a:solidFill>
                  <a:srgbClr val="0000FF"/>
                </a:solidFill>
              </a:rPr>
              <a:t>小朋友當主持人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endParaRPr lang="zh-TW" altLang="en-US" sz="3200" dirty="0" smtClean="0"/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28775"/>
            <a:ext cx="3743970" cy="4506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1406525"/>
            <a:ext cx="5033962" cy="5124450"/>
          </a:xfrm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08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163.26.135.129/Impress/l4/brain_practice/04-fram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標題 1"/>
          <p:cNvSpPr>
            <a:spLocks noGrp="1"/>
          </p:cNvSpPr>
          <p:nvPr>
            <p:ph type="title"/>
          </p:nvPr>
        </p:nvSpPr>
        <p:spPr>
          <a:xfrm>
            <a:off x="468313" y="28575"/>
            <a:ext cx="8496300" cy="95250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2800" dirty="0" smtClean="0">
                <a:solidFill>
                  <a:srgbClr val="0000FF"/>
                </a:solidFill>
              </a:rPr>
              <a:t>4.</a:t>
            </a:r>
            <a:r>
              <a:rPr lang="zh-TW" altLang="en-US" sz="2800" dirty="0" smtClean="0">
                <a:solidFill>
                  <a:srgbClr val="0000FF"/>
                </a:solidFill>
              </a:rPr>
              <a:t>設計學習單</a:t>
            </a:r>
            <a:r>
              <a:rPr lang="en-US" altLang="zh-TW" sz="2800" dirty="0" smtClean="0">
                <a:solidFill>
                  <a:srgbClr val="0000FF"/>
                </a:solidFill>
              </a:rPr>
              <a:t>_</a:t>
            </a:r>
            <a:r>
              <a:rPr lang="zh-TW" altLang="en-US" sz="2800" dirty="0" smtClean="0">
                <a:solidFill>
                  <a:srgbClr val="0000FF"/>
                </a:solidFill>
              </a:rPr>
              <a:t>介紹版面後，</a:t>
            </a:r>
            <a:r>
              <a:rPr lang="zh-TW" altLang="en-US" sz="2800" dirty="0" smtClean="0">
                <a:solidFill>
                  <a:srgbClr val="0000FF"/>
                </a:solidFill>
                <a:hlinkClick r:id="rId3" action="ppaction://hlinkfile"/>
              </a:rPr>
              <a:t>指導低年級學生寫學習單</a:t>
            </a:r>
            <a:r>
              <a:rPr lang="en-US" altLang="zh-TW" sz="2800" dirty="0" smtClean="0">
                <a:solidFill>
                  <a:srgbClr val="0000FF"/>
                </a:solidFill>
                <a:hlinkClick r:id="rId3" action="ppaction://hlinkfile"/>
              </a:rPr>
              <a:t/>
            </a:r>
            <a:br>
              <a:rPr lang="en-US" altLang="zh-TW" sz="2800" dirty="0" smtClean="0">
                <a:solidFill>
                  <a:srgbClr val="0000FF"/>
                </a:solidFill>
                <a:hlinkClick r:id="rId3" action="ppaction://hlinkfile"/>
              </a:rPr>
            </a:br>
            <a:endParaRPr lang="zh-TW" altLang="en-US" sz="2800" dirty="0" smtClean="0">
              <a:solidFill>
                <a:srgbClr val="0000FF"/>
              </a:solidFill>
            </a:endParaRPr>
          </a:p>
        </p:txBody>
      </p:sp>
      <p:pic>
        <p:nvPicPr>
          <p:cNvPr id="1434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50913"/>
            <a:ext cx="4427538" cy="2700337"/>
          </a:xfrm>
          <a:prstGeom prst="ellipse">
            <a:avLst/>
          </a:prstGeom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981075"/>
            <a:ext cx="4364037" cy="57610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716338"/>
            <a:ext cx="4283075" cy="30194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2430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163.26.135.129/Impress/l4/brain_practice/04-fram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 smtClean="0">
                <a:solidFill>
                  <a:srgbClr val="0000FF"/>
                </a:solidFill>
              </a:rPr>
              <a:t>指導低年級認識報紙學習</a:t>
            </a:r>
            <a:r>
              <a:rPr lang="zh-TW" altLang="en-US" sz="2800" dirty="0" smtClean="0">
                <a:solidFill>
                  <a:srgbClr val="0000FF"/>
                </a:solidFill>
              </a:rPr>
              <a:t>單</a:t>
            </a:r>
            <a:r>
              <a:rPr lang="en-US" altLang="zh-TW" sz="2800" dirty="0" smtClean="0">
                <a:solidFill>
                  <a:srgbClr val="0000FF"/>
                </a:solidFill>
              </a:rPr>
              <a:t/>
            </a:r>
            <a:br>
              <a:rPr lang="en-US" altLang="zh-TW" sz="2800" dirty="0" smtClean="0">
                <a:solidFill>
                  <a:srgbClr val="0000FF"/>
                </a:solidFill>
              </a:rPr>
            </a:br>
            <a:r>
              <a:rPr lang="zh-TW" altLang="en-US" sz="2800" dirty="0" smtClean="0">
                <a:solidFill>
                  <a:srgbClr val="0000FF"/>
                </a:solidFill>
              </a:rPr>
              <a:t>因閱讀</a:t>
            </a:r>
            <a:r>
              <a:rPr lang="en-US" altLang="zh-TW" sz="2800" dirty="0" smtClean="0">
                <a:solidFill>
                  <a:srgbClr val="0000FF"/>
                </a:solidFill>
              </a:rPr>
              <a:t>_</a:t>
            </a:r>
            <a:r>
              <a:rPr lang="zh-TW" altLang="en-US" sz="2800" dirty="0" smtClean="0">
                <a:solidFill>
                  <a:srgbClr val="0000FF"/>
                </a:solidFill>
              </a:rPr>
              <a:t>人文的涵養；因服務</a:t>
            </a:r>
            <a:r>
              <a:rPr lang="en-US" altLang="zh-TW" sz="2800" dirty="0" smtClean="0">
                <a:solidFill>
                  <a:srgbClr val="0000FF"/>
                </a:solidFill>
              </a:rPr>
              <a:t>_</a:t>
            </a:r>
            <a:r>
              <a:rPr lang="zh-TW" altLang="en-US" sz="2800" dirty="0" smtClean="0">
                <a:solidFill>
                  <a:srgbClr val="0000FF"/>
                </a:solidFill>
              </a:rPr>
              <a:t>人文的真善美</a:t>
            </a:r>
          </a:p>
        </p:txBody>
      </p:sp>
      <p:pic>
        <p:nvPicPr>
          <p:cNvPr id="1946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225" y="1674813"/>
            <a:ext cx="4378325" cy="4551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700213"/>
            <a:ext cx="45720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0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335</Words>
  <Application>Microsoft Office PowerPoint</Application>
  <PresentationFormat>如螢幕大小 (4:3)</PresentationFormat>
  <Paragraphs>46</Paragraphs>
  <Slides>13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4" baseType="lpstr">
      <vt:lpstr>Office 佈景主題</vt:lpstr>
      <vt:lpstr>怎樣把讀報變成服務學習？ 到低年級教認識讀報</vt:lpstr>
      <vt:lpstr>一、服務前的準備</vt:lpstr>
      <vt:lpstr>三、服務活動計畫</vt:lpstr>
      <vt:lpstr>教低年級認識國語日報〈四上〉</vt:lpstr>
      <vt:lpstr>2.分配工作_認領報紙版面_學生寫版面介紹詞 </vt:lpstr>
      <vt:lpstr>介紹國語日報版面_電子白板資訊融入</vt:lpstr>
      <vt:lpstr> 3.設計遊戲_指導讀報賓果遊戲_小朋友當主持人 </vt:lpstr>
      <vt:lpstr> 4.設計學習單_介紹版面後，指導低年級學生寫學習單 </vt:lpstr>
      <vt:lpstr>指導低年級認識報紙學習單 因閱讀_人文的涵養；因服務_人文的真善美</vt:lpstr>
      <vt:lpstr>閱讀_理解而感動_種瓜得瓜 低年級孩子的回饋</vt:lpstr>
      <vt:lpstr> 5.歌曲合唱_好一個乖寶寶_在歌聲中學習好品德 </vt:lpstr>
      <vt:lpstr>PowerPoint 簡報</vt:lpstr>
      <vt:lpstr>教學分享交流</vt:lpstr>
    </vt:vector>
  </TitlesOfParts>
  <Company>CCU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No</dc:creator>
  <cp:lastModifiedBy>No</cp:lastModifiedBy>
  <cp:revision>7</cp:revision>
  <dcterms:created xsi:type="dcterms:W3CDTF">2016-06-02T14:52:25Z</dcterms:created>
  <dcterms:modified xsi:type="dcterms:W3CDTF">2016-06-05T07:34:23Z</dcterms:modified>
</cp:coreProperties>
</file>