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34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32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72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99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44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86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08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00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1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8E3B-74F4-42E4-BD7C-FB43EFBDB683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1B3A-829C-4716-ABA3-5A72D7A2F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9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小亨利之歌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0734" y="2348880"/>
            <a:ext cx="8291264" cy="312494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有個可愛小亨利   家住國語日報裡</a:t>
            </a:r>
            <a:endParaRPr lang="en-US" altLang="zh-TW" sz="36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有時調皮又闖禍   就像你們小朋友      </a:t>
            </a:r>
            <a:endParaRPr lang="en-US" altLang="zh-TW" sz="36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幽默風趣小亨利   大家看了笑哈哈</a:t>
            </a:r>
            <a:endParaRPr lang="en-US" altLang="zh-TW" sz="36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他是我的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好朋友   陪我快樂一整天</a:t>
            </a:r>
            <a:endParaRPr lang="en-US" altLang="zh-TW" sz="36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11560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怎樣使用小亨利來教寫作？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4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3200" dirty="0" smtClean="0">
                <a:solidFill>
                  <a:srgbClr val="CC0000"/>
                </a:solidFill>
                <a:effectLst/>
              </a:rPr>
              <a:t>三、故事摩天輪</a:t>
            </a:r>
            <a:r>
              <a:rPr lang="en-US" altLang="zh-TW" sz="3200" dirty="0" smtClean="0">
                <a:solidFill>
                  <a:srgbClr val="CC0000"/>
                </a:solidFill>
                <a:effectLst/>
              </a:rPr>
              <a:t>-</a:t>
            </a:r>
            <a:r>
              <a:rPr lang="zh-TW" altLang="en-US" sz="3200" dirty="0" smtClean="0">
                <a:solidFill>
                  <a:srgbClr val="CC0000"/>
                </a:solidFill>
                <a:effectLst/>
              </a:rPr>
              <a:t>思考力、創造力、審美力</a:t>
            </a: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403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334803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7739063" y="2636838"/>
            <a:ext cx="793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>
                <a:solidFill>
                  <a:srgbClr val="FF0000"/>
                </a:solidFill>
              </a:rPr>
              <a:t>學生作品</a:t>
            </a:r>
          </a:p>
        </p:txBody>
      </p:sp>
    </p:spTree>
    <p:extLst>
      <p:ext uri="{BB962C8B-B14F-4D97-AF65-F5344CB8AC3E}">
        <p14:creationId xmlns:p14="http://schemas.microsoft.com/office/powerpoint/2010/main" val="10575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4"/>
            <a:ext cx="8243887" cy="7193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三、故事摩天輪</a:t>
            </a:r>
            <a:r>
              <a:rPr lang="en-US" altLang="zh-TW" sz="3200" b="1" dirty="0" smtClean="0">
                <a:solidFill>
                  <a:srgbClr val="FF0000"/>
                </a:solidFill>
                <a:effectLst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思考力、創造力、審美力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25" y="1268413"/>
            <a:ext cx="1811338" cy="5075237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</a:rPr>
              <a:t>延伸活動</a:t>
            </a: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rgbClr val="3333FF"/>
                </a:solidFill>
              </a:rPr>
              <a:t>1.</a:t>
            </a:r>
          </a:p>
          <a:p>
            <a:pPr>
              <a:buFontTx/>
              <a:buNone/>
            </a:pPr>
            <a:r>
              <a:rPr lang="zh-TW" altLang="en-US" sz="2400" dirty="0" smtClean="0">
                <a:solidFill>
                  <a:srgbClr val="3333FF"/>
                </a:solidFill>
              </a:rPr>
              <a:t>學生故事</a:t>
            </a:r>
          </a:p>
          <a:p>
            <a:pPr>
              <a:buFontTx/>
              <a:buNone/>
            </a:pPr>
            <a:r>
              <a:rPr lang="zh-TW" altLang="en-US" sz="2400" dirty="0" smtClean="0">
                <a:solidFill>
                  <a:srgbClr val="3333FF"/>
                </a:solidFill>
              </a:rPr>
              <a:t>創作</a:t>
            </a:r>
            <a:r>
              <a:rPr lang="en-US" altLang="zh-TW" sz="2400" dirty="0" smtClean="0">
                <a:solidFill>
                  <a:srgbClr val="3333FF"/>
                </a:solidFill>
              </a:rPr>
              <a:t>-</a:t>
            </a:r>
            <a:r>
              <a:rPr lang="zh-TW" altLang="en-US" sz="2400" dirty="0" smtClean="0">
                <a:solidFill>
                  <a:srgbClr val="3333FF"/>
                </a:solidFill>
              </a:rPr>
              <a:t>聯絡</a:t>
            </a:r>
          </a:p>
          <a:p>
            <a:pPr>
              <a:buFontTx/>
              <a:buNone/>
            </a:pPr>
            <a:r>
              <a:rPr lang="zh-TW" altLang="en-US" sz="2400" dirty="0" smtClean="0">
                <a:solidFill>
                  <a:srgbClr val="3333FF"/>
                </a:solidFill>
              </a:rPr>
              <a:t>簿</a:t>
            </a:r>
          </a:p>
          <a:p>
            <a:pPr>
              <a:buFontTx/>
              <a:buNone/>
            </a:pPr>
            <a:endParaRPr lang="zh-TW" altLang="en-US" sz="2400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zh-TW" altLang="en-US" sz="2800" dirty="0" smtClean="0"/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87604"/>
            <a:ext cx="5689600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8"/>
          <a:stretch>
            <a:fillRect/>
          </a:stretch>
        </p:blipFill>
        <p:spPr bwMode="auto">
          <a:xfrm>
            <a:off x="1069749" y="1196752"/>
            <a:ext cx="5040312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2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945438" cy="6524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CC0000"/>
                </a:solidFill>
                <a:effectLst/>
              </a:rPr>
              <a:t>三、故事摩天輪</a:t>
            </a:r>
            <a:r>
              <a:rPr lang="en-US" altLang="zh-TW" sz="3200" b="1" dirty="0" smtClean="0">
                <a:solidFill>
                  <a:srgbClr val="CC0000"/>
                </a:solidFill>
                <a:effectLst/>
              </a:rPr>
              <a:t>-</a:t>
            </a:r>
            <a:r>
              <a:rPr lang="zh-TW" altLang="en-US" sz="3200" b="1" dirty="0" smtClean="0">
                <a:solidFill>
                  <a:srgbClr val="CC0000"/>
                </a:solidFill>
                <a:effectLst/>
              </a:rPr>
              <a:t>思考力、創造力、審美力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323850" y="3500438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 b="1" dirty="0">
                <a:solidFill>
                  <a:srgbClr val="3333FF"/>
                </a:solidFill>
              </a:rPr>
              <a:t>2</a:t>
            </a:r>
            <a:r>
              <a:rPr lang="zh-TW" altLang="en-US" sz="2800" b="1" dirty="0">
                <a:solidFill>
                  <a:srgbClr val="3333FF"/>
                </a:solidFill>
              </a:rPr>
              <a:t>學生分組上台說演故事</a:t>
            </a:r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4176712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9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/>
          <a:stretch>
            <a:fillRect/>
          </a:stretch>
        </p:blipFill>
        <p:spPr>
          <a:xfrm>
            <a:off x="971550" y="1125538"/>
            <a:ext cx="7416800" cy="2305050"/>
          </a:xfrm>
        </p:spPr>
      </p:pic>
    </p:spTree>
    <p:extLst>
      <p:ext uri="{BB962C8B-B14F-4D97-AF65-F5344CB8AC3E}">
        <p14:creationId xmlns:p14="http://schemas.microsoft.com/office/powerpoint/2010/main" val="47692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43888" cy="581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00CC"/>
                </a:solidFill>
                <a:effectLst/>
              </a:rPr>
              <a:t>教學分享交流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456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小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</a:rPr>
              <a:t>亨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利是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引導孩子寫作最佳的四格故事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小亨利分組創作讓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同學感情更好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</a:rPr>
              <a:t>小亨利轉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轉盤分組上台說故事，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激發孩子的想像力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</a:rPr>
              <a:t>小亨利是孩子的</a:t>
            </a:r>
            <a:r>
              <a:rPr lang="zh-TW" altLang="en-US" sz="2800" dirty="0">
                <a:solidFill>
                  <a:srgbClr val="FF0000"/>
                </a:solidFill>
                <a:ea typeface="標楷體" pitchFamily="65" charset="-120"/>
              </a:rPr>
              <a:t>童年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玩伴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有一天長大孩子也許忘了</a:t>
            </a:r>
            <a:endParaRPr lang="en-US" altLang="zh-TW" sz="2800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你教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什麼？</a:t>
            </a:r>
            <a:endParaRPr lang="en-US" altLang="zh-TW" sz="2800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但他會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</a:rPr>
              <a:t>想起小亨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利。</a:t>
            </a:r>
            <a:endParaRPr lang="en-US" altLang="zh-TW" sz="2800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想起老師帶的小亨利。</a:t>
            </a:r>
            <a:endParaRPr lang="en-US" altLang="zh-TW" sz="28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TW" altLang="en-US" sz="2800" dirty="0" smtClean="0">
              <a:solidFill>
                <a:srgbClr val="000000"/>
              </a:solidFill>
              <a:ea typeface="標楷體" pitchFamily="65" charset="-120"/>
            </a:endParaRPr>
          </a:p>
        </p:txBody>
      </p:sp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3960813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2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擁報「小亨利」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_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變變變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72816"/>
            <a:ext cx="6913512" cy="2951584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一、四格故事創作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-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文章寫作</a:t>
            </a:r>
            <a:endParaRPr lang="en-US" altLang="zh-TW" sz="2800" b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zh-TW" altLang="en-US" sz="2800" b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二、分組創作小亨利故事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-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小組學習</a:t>
            </a:r>
            <a:endParaRPr lang="en-US" altLang="zh-TW" sz="2800" b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zh-TW" altLang="en-US" sz="2800" b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三、故事摩天輪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-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思考力、創造力、審美力</a:t>
            </a:r>
          </a:p>
          <a:p>
            <a:endParaRPr lang="zh-TW" altLang="en-US" sz="2800" dirty="0" smtClean="0">
              <a:solidFill>
                <a:srgbClr val="CC0000"/>
              </a:solidFill>
            </a:endParaRPr>
          </a:p>
          <a:p>
            <a:endParaRPr lang="zh-TW" altLang="en-US" sz="28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43887" cy="725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/>
              </a:rPr>
              <a:t>一、四格故事創作</a:t>
            </a:r>
            <a:r>
              <a:rPr lang="en-US" altLang="zh-TW" sz="3600" b="1" dirty="0" smtClean="0">
                <a:solidFill>
                  <a:srgbClr val="FF0000"/>
                </a:solidFill>
                <a:effectLst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effectLst/>
              </a:rPr>
              <a:t>文章寫作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51838" cy="532765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dirty="0" smtClean="0">
                <a:solidFill>
                  <a:srgbClr val="000000"/>
                </a:solidFill>
              </a:rPr>
              <a:t>一教學準備</a:t>
            </a:r>
            <a:r>
              <a:rPr lang="en-US" altLang="zh-TW" sz="2400" dirty="0" smtClean="0">
                <a:solidFill>
                  <a:srgbClr val="000000"/>
                </a:solidFill>
              </a:rPr>
              <a:t>_</a:t>
            </a:r>
            <a:r>
              <a:rPr lang="zh-TW" altLang="en-US" sz="2400" dirty="0" smtClean="0">
                <a:solidFill>
                  <a:srgbClr val="000000"/>
                </a:solidFill>
              </a:rPr>
              <a:t>資料來源：國語日報小亨利</a:t>
            </a:r>
          </a:p>
          <a:p>
            <a:pPr>
              <a:buFontTx/>
              <a:buNone/>
            </a:pPr>
            <a:r>
              <a:rPr kumimoji="0" lang="zh-TW" altLang="en-US" sz="2400" dirty="0" smtClean="0">
                <a:solidFill>
                  <a:srgbClr val="000000"/>
                </a:solidFill>
              </a:rPr>
              <a:t>二教學中</a:t>
            </a:r>
            <a:r>
              <a:rPr kumimoji="0" lang="zh-TW" altLang="en-US" sz="2400" b="1" dirty="0" smtClean="0">
                <a:solidFill>
                  <a:srgbClr val="FF0000"/>
                </a:solidFill>
              </a:rPr>
              <a:t>（一）張貼小亨利</a:t>
            </a:r>
          </a:p>
          <a:p>
            <a:pPr>
              <a:buFontTx/>
              <a:buNone/>
            </a:pPr>
            <a:r>
              <a:rPr kumimoji="0" lang="en-US" altLang="zh-TW" sz="2400" b="1" dirty="0" smtClean="0">
                <a:solidFill>
                  <a:srgbClr val="0000CC"/>
                </a:solidFill>
              </a:rPr>
              <a:t>1</a:t>
            </a:r>
            <a:r>
              <a:rPr lang="zh-TW" altLang="en-US" sz="2400" b="1" dirty="0" smtClean="0">
                <a:solidFill>
                  <a:srgbClr val="0000CC"/>
                </a:solidFill>
              </a:rPr>
              <a:t>從報紙剪下小亨利四格漫畫（文字不保留）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00CC"/>
                </a:solidFill>
              </a:rPr>
              <a:t>2</a:t>
            </a:r>
            <a:r>
              <a:rPr lang="zh-TW" altLang="en-US" sz="2400" b="1" dirty="0" smtClean="0">
                <a:solidFill>
                  <a:srgbClr val="0000CC"/>
                </a:solidFill>
              </a:rPr>
              <a:t>影印每人一份，每位學生貼在剪貼寫作本（或作文簿）</a:t>
            </a: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3">
            <a:lum bright="-4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984"/>
            <a:ext cx="7343775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66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43887" cy="581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一、四格故事創作</a:t>
            </a:r>
            <a:r>
              <a:rPr lang="en-US" altLang="zh-TW" sz="3200" b="1" dirty="0" smtClean="0">
                <a:solidFill>
                  <a:srgbClr val="FF0000"/>
                </a:solidFill>
                <a:effectLst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文章寫作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3995" y="1115673"/>
            <a:ext cx="2880493" cy="504963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TW" altLang="en-US" sz="2000" b="1" dirty="0" smtClean="0">
                <a:solidFill>
                  <a:srgbClr val="CC0000"/>
                </a:solidFill>
              </a:rPr>
              <a:t>（二）表演小亨利</a:t>
            </a:r>
            <a:endParaRPr lang="en-US" altLang="zh-TW" sz="2000" b="1" dirty="0" smtClean="0">
              <a:solidFill>
                <a:srgbClr val="CC0000"/>
              </a:solidFill>
            </a:endParaRPr>
          </a:p>
          <a:p>
            <a:pPr>
              <a:buFontTx/>
              <a:buNone/>
            </a:pPr>
            <a:r>
              <a:rPr lang="en-US" altLang="zh-TW" sz="2000" b="1" dirty="0" smtClean="0">
                <a:solidFill>
                  <a:srgbClr val="0000CC"/>
                </a:solidFill>
              </a:rPr>
              <a:t>1</a:t>
            </a:r>
            <a:r>
              <a:rPr lang="zh-TW" altLang="en-US" sz="2000" b="1" dirty="0" smtClean="0">
                <a:solidFill>
                  <a:srgbClr val="0000CC"/>
                </a:solidFill>
              </a:rPr>
              <a:t>課堂上分組討論 或表演小亨利。（暖身活動）</a:t>
            </a:r>
          </a:p>
          <a:p>
            <a:pPr>
              <a:buFontTx/>
              <a:buNone/>
            </a:pPr>
            <a:endParaRPr lang="en-US" altLang="zh-TW" sz="2000" b="1" dirty="0" smtClean="0">
              <a:solidFill>
                <a:srgbClr val="CC0000"/>
              </a:solidFill>
            </a:endParaRPr>
          </a:p>
          <a:p>
            <a:pPr>
              <a:buFontTx/>
              <a:buNone/>
            </a:pPr>
            <a:r>
              <a:rPr lang="en-US" altLang="zh-TW" sz="2000" b="1" dirty="0" smtClean="0">
                <a:solidFill>
                  <a:srgbClr val="CC0000"/>
                </a:solidFill>
              </a:rPr>
              <a:t>（</a:t>
            </a:r>
            <a:r>
              <a:rPr lang="zh-TW" altLang="en-US" sz="2000" b="1" dirty="0" smtClean="0">
                <a:solidFill>
                  <a:srgbClr val="CC0000"/>
                </a:solidFill>
              </a:rPr>
              <a:t>三）回家功課或早自</a:t>
            </a:r>
            <a:endParaRPr lang="en-US" altLang="zh-TW" sz="2000" b="1" dirty="0" smtClean="0">
              <a:solidFill>
                <a:srgbClr val="CC0000"/>
              </a:solidFill>
            </a:endParaRPr>
          </a:p>
          <a:p>
            <a:pPr>
              <a:buFontTx/>
              <a:buNone/>
            </a:pPr>
            <a:r>
              <a:rPr lang="zh-TW" altLang="en-US" sz="2000" b="1" dirty="0">
                <a:solidFill>
                  <a:srgbClr val="CC0000"/>
                </a:solidFill>
              </a:rPr>
              <a:t> </a:t>
            </a:r>
            <a:r>
              <a:rPr lang="zh-TW" altLang="en-US" sz="2000" b="1" dirty="0" smtClean="0">
                <a:solidFill>
                  <a:srgbClr val="CC0000"/>
                </a:solidFill>
              </a:rPr>
              <a:t>             修習寫。</a:t>
            </a:r>
          </a:p>
          <a:p>
            <a:pPr>
              <a:lnSpc>
                <a:spcPts val="2200"/>
              </a:lnSpc>
              <a:buFontTx/>
              <a:buNone/>
            </a:pPr>
            <a:r>
              <a:rPr lang="zh-TW" altLang="en-US" sz="2000" dirty="0" smtClean="0"/>
              <a:t> 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1</a:t>
            </a:r>
            <a:r>
              <a:rPr lang="zh-TW" altLang="en-US" sz="2000" b="1" dirty="0" smtClean="0">
                <a:solidFill>
                  <a:srgbClr val="0000CC"/>
                </a:solidFill>
              </a:rPr>
              <a:t>一天寫一張圖，共分成四段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ts val="2200"/>
              </a:lnSpc>
              <a:buFontTx/>
              <a:buNone/>
            </a:pPr>
            <a:r>
              <a:rPr lang="zh-TW" altLang="en-US" sz="2000" b="1" dirty="0" smtClean="0">
                <a:solidFill>
                  <a:srgbClr val="0000CC"/>
                </a:solidFill>
              </a:rPr>
              <a:t>（要求加入人物、表情、對話、動 作、四字語詞）</a:t>
            </a:r>
          </a:p>
          <a:p>
            <a:pPr>
              <a:lnSpc>
                <a:spcPts val="2200"/>
              </a:lnSpc>
              <a:buFontTx/>
              <a:buNone/>
            </a:pPr>
            <a:r>
              <a:rPr lang="en-US" altLang="zh-TW" sz="2000" b="1" dirty="0" smtClean="0">
                <a:solidFill>
                  <a:srgbClr val="0000CC"/>
                </a:solidFill>
              </a:rPr>
              <a:t>2 </a:t>
            </a:r>
            <a:r>
              <a:rPr lang="zh-TW" altLang="en-US" sz="2000" b="1" dirty="0" smtClean="0">
                <a:solidFill>
                  <a:srgbClr val="0000CC"/>
                </a:solidFill>
              </a:rPr>
              <a:t>隔天收回</a:t>
            </a:r>
          </a:p>
          <a:p>
            <a:endParaRPr lang="zh-TW" altLang="en-US" sz="2000" dirty="0" smtClean="0"/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5" b="31935"/>
          <a:stretch>
            <a:fillRect/>
          </a:stretch>
        </p:blipFill>
        <p:spPr bwMode="auto">
          <a:xfrm>
            <a:off x="251520" y="1052512"/>
            <a:ext cx="58324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161337" cy="6524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/>
              </a:rPr>
              <a:t>一、四格故事創作</a:t>
            </a:r>
            <a:r>
              <a:rPr lang="en-US" altLang="zh-TW" sz="3600" b="1" dirty="0" smtClean="0">
                <a:solidFill>
                  <a:srgbClr val="FF0000"/>
                </a:solidFill>
                <a:effectLst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effectLst/>
              </a:rPr>
              <a:t>文章寫作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3035300" cy="518477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zh-TW" altLang="en-US" sz="2400" dirty="0" smtClean="0">
                <a:solidFill>
                  <a:srgbClr val="CC0000"/>
                </a:solidFill>
              </a:rPr>
              <a:t>（三）回饋批改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0000"/>
                </a:solidFill>
              </a:rPr>
              <a:t>1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老師隔天收回批改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</a:rPr>
              <a:t>  訂正，發現不理想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 者馬上給 予指導。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0000"/>
                </a:solidFill>
              </a:rPr>
              <a:t>2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可以電子白版呈現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 優良作品，供大家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觀摩欣賞。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0000"/>
                </a:solidFill>
              </a:rPr>
              <a:t>3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四張圖片共四天完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 成。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0000"/>
                </a:solidFill>
              </a:rPr>
              <a:t>4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最後選出前數名頒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</a:rPr>
              <a:t>  獎。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0000"/>
                </a:solidFill>
              </a:rPr>
              <a:t>5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作品和家長分享。</a:t>
            </a:r>
          </a:p>
          <a:p>
            <a:endParaRPr lang="zh-TW" alt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554513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52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09607" cy="1007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二、分組創作小亨利故事</a:t>
            </a:r>
            <a:r>
              <a:rPr lang="en-US" altLang="zh-TW" sz="3200" b="1" dirty="0" smtClean="0">
                <a:solidFill>
                  <a:srgbClr val="FF0000"/>
                </a:solidFill>
                <a:effectLst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小組學習</a:t>
            </a:r>
            <a:br>
              <a:rPr lang="zh-TW" altLang="en-US" sz="3200" b="1" dirty="0" smtClean="0">
                <a:solidFill>
                  <a:srgbClr val="FF0000"/>
                </a:solidFill>
                <a:effectLst/>
              </a:rPr>
            </a:br>
            <a:endParaRPr lang="zh-TW" altLang="en-US" sz="3200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8250"/>
            <a:ext cx="8229600" cy="5047094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</a:rPr>
              <a:t>（一）教學準備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00CC"/>
                </a:solidFill>
              </a:rPr>
              <a:t>1.</a:t>
            </a:r>
            <a:r>
              <a:rPr lang="zh-TW" altLang="en-US" sz="2400" b="1" dirty="0" smtClean="0">
                <a:solidFill>
                  <a:srgbClr val="0000CC"/>
                </a:solidFill>
              </a:rPr>
              <a:t>將小亨利故事圖片放大成八開圖畫紙大。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00CC"/>
                </a:solidFill>
              </a:rPr>
              <a:t>2.</a:t>
            </a:r>
            <a:r>
              <a:rPr lang="zh-TW" altLang="en-US" sz="2400" b="1" dirty="0" smtClean="0">
                <a:solidFill>
                  <a:srgbClr val="0000CC"/>
                </a:solidFill>
              </a:rPr>
              <a:t>四張小亨利，剪下一張，給小朋友自由聯想。</a:t>
            </a:r>
          </a:p>
          <a:p>
            <a:pPr>
              <a:buFontTx/>
              <a:buNone/>
            </a:pPr>
            <a:endParaRPr lang="zh-TW" altLang="en-US" dirty="0" smtClean="0"/>
          </a:p>
          <a:p>
            <a:pPr>
              <a:buFontTx/>
              <a:buNone/>
            </a:pPr>
            <a:endParaRPr lang="zh-TW" altLang="en-US" dirty="0" smtClean="0"/>
          </a:p>
        </p:txBody>
      </p:sp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t="-5577" r="-4276" b="59914"/>
          <a:stretch>
            <a:fillRect/>
          </a:stretch>
        </p:blipFill>
        <p:spPr bwMode="auto">
          <a:xfrm>
            <a:off x="486340" y="3014328"/>
            <a:ext cx="82073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6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291264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effectLst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/>
              </a:rPr>
              <a:t>二、分組創作小亨利故事</a:t>
            </a:r>
            <a:r>
              <a:rPr lang="en-US" altLang="zh-TW" sz="3600" b="1" dirty="0" smtClean="0">
                <a:solidFill>
                  <a:srgbClr val="FF0000"/>
                </a:solidFill>
                <a:effectLst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effectLst/>
              </a:rPr>
              <a:t>小組學習</a:t>
            </a:r>
            <a:r>
              <a:rPr lang="zh-TW" altLang="en-US" sz="3600" dirty="0" smtClean="0">
                <a:solidFill>
                  <a:srgbClr val="FF0000"/>
                </a:solidFill>
                <a:effectLst/>
              </a:rPr>
              <a:t/>
            </a:r>
            <a:br>
              <a:rPr lang="zh-TW" altLang="en-US" sz="3600" dirty="0" smtClean="0">
                <a:solidFill>
                  <a:srgbClr val="FF0000"/>
                </a:solidFill>
                <a:effectLst/>
              </a:rPr>
            </a:br>
            <a:endParaRPr lang="zh-TW" altLang="en-US" sz="36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0232" y="1199480"/>
            <a:ext cx="2243138" cy="50038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b="1" dirty="0" smtClean="0">
                <a:solidFill>
                  <a:srgbClr val="0000CC"/>
                </a:solidFill>
              </a:rPr>
              <a:t>（二）教學中</a:t>
            </a:r>
          </a:p>
          <a:p>
            <a:pPr>
              <a:buFontTx/>
              <a:buNone/>
            </a:pPr>
            <a:r>
              <a:rPr lang="en-US" altLang="zh-TW" sz="2000" dirty="0" smtClean="0">
                <a:solidFill>
                  <a:srgbClr val="000000"/>
                </a:solidFill>
              </a:rPr>
              <a:t>1</a:t>
            </a:r>
            <a:r>
              <a:rPr lang="zh-TW" altLang="en-US" sz="2000" dirty="0" smtClean="0">
                <a:solidFill>
                  <a:srgbClr val="000000"/>
                </a:solidFill>
              </a:rPr>
              <a:t>將小朋友分組，</a:t>
            </a:r>
          </a:p>
          <a:p>
            <a:pPr>
              <a:buFontTx/>
              <a:buNone/>
            </a:pPr>
            <a:r>
              <a:rPr lang="zh-TW" altLang="en-US" sz="2000" dirty="0" smtClean="0">
                <a:solidFill>
                  <a:srgbClr val="000000"/>
                </a:solidFill>
              </a:rPr>
              <a:t> </a:t>
            </a:r>
            <a:r>
              <a:rPr lang="zh-TW" altLang="en-US" sz="2000" b="1" dirty="0" smtClean="0">
                <a:solidFill>
                  <a:srgbClr val="0000CC"/>
                </a:solidFill>
              </a:rPr>
              <a:t>每一組選不同的</a:t>
            </a:r>
          </a:p>
          <a:p>
            <a:pPr>
              <a:buFontTx/>
              <a:buNone/>
            </a:pPr>
            <a:r>
              <a:rPr lang="zh-TW" altLang="en-US" sz="2000" b="1" dirty="0" smtClean="0">
                <a:solidFill>
                  <a:srgbClr val="0000CC"/>
                </a:solidFill>
              </a:rPr>
              <a:t> 小亨利圖片</a:t>
            </a:r>
          </a:p>
          <a:p>
            <a:pPr>
              <a:buFontTx/>
              <a:buNone/>
            </a:pPr>
            <a:r>
              <a:rPr lang="en-US" altLang="zh-TW" sz="2000" dirty="0" smtClean="0">
                <a:solidFill>
                  <a:srgbClr val="000000"/>
                </a:solidFill>
              </a:rPr>
              <a:t>2</a:t>
            </a:r>
            <a:r>
              <a:rPr lang="zh-TW" altLang="en-US" sz="2000" dirty="0" smtClean="0">
                <a:solidFill>
                  <a:srgbClr val="000000"/>
                </a:solidFill>
              </a:rPr>
              <a:t>小亨利</a:t>
            </a:r>
            <a:r>
              <a:rPr lang="zh-TW" altLang="en-US" sz="2000" b="1" dirty="0" smtClean="0">
                <a:solidFill>
                  <a:srgbClr val="0000CC"/>
                </a:solidFill>
              </a:rPr>
              <a:t>圖片可自</a:t>
            </a:r>
          </a:p>
          <a:p>
            <a:pPr>
              <a:buFontTx/>
              <a:buNone/>
            </a:pPr>
            <a:r>
              <a:rPr lang="zh-TW" altLang="en-US" sz="2000" b="1" dirty="0" smtClean="0">
                <a:solidFill>
                  <a:srgbClr val="0000CC"/>
                </a:solidFill>
              </a:rPr>
              <a:t>  由排列順序，最</a:t>
            </a:r>
          </a:p>
          <a:p>
            <a:pPr>
              <a:buFontTx/>
              <a:buNone/>
            </a:pPr>
            <a:r>
              <a:rPr lang="zh-TW" altLang="en-US" sz="2000" b="1" dirty="0" smtClean="0">
                <a:solidFill>
                  <a:srgbClr val="0000CC"/>
                </a:solidFill>
              </a:rPr>
              <a:t>  後一張由小朋友</a:t>
            </a:r>
          </a:p>
          <a:p>
            <a:pPr>
              <a:buFontTx/>
              <a:buNone/>
            </a:pPr>
            <a:r>
              <a:rPr lang="zh-TW" altLang="en-US" sz="2000" b="1" dirty="0" smtClean="0">
                <a:solidFill>
                  <a:srgbClr val="0000CC"/>
                </a:solidFill>
              </a:rPr>
              <a:t>  自由創作</a:t>
            </a:r>
          </a:p>
          <a:p>
            <a:pPr>
              <a:buFontTx/>
              <a:buNone/>
            </a:pPr>
            <a:r>
              <a:rPr lang="en-US" altLang="zh-TW" sz="2000" dirty="0" smtClean="0">
                <a:solidFill>
                  <a:srgbClr val="000000"/>
                </a:solidFill>
              </a:rPr>
              <a:t>3</a:t>
            </a:r>
            <a:r>
              <a:rPr lang="zh-TW" altLang="en-US" sz="2000" dirty="0" smtClean="0">
                <a:solidFill>
                  <a:srgbClr val="000000"/>
                </a:solidFill>
              </a:rPr>
              <a:t>分組一起創作故</a:t>
            </a:r>
          </a:p>
          <a:p>
            <a:pPr>
              <a:buFontTx/>
              <a:buNone/>
            </a:pPr>
            <a:r>
              <a:rPr lang="zh-TW" altLang="en-US" sz="2000" dirty="0" smtClean="0">
                <a:solidFill>
                  <a:srgbClr val="000000"/>
                </a:solidFill>
              </a:rPr>
              <a:t>  事。</a:t>
            </a:r>
          </a:p>
          <a:p>
            <a:pPr>
              <a:buFontTx/>
              <a:buNone/>
            </a:pPr>
            <a:r>
              <a:rPr lang="zh-TW" altLang="en-US" sz="2000" b="1" dirty="0" smtClean="0">
                <a:solidFill>
                  <a:srgbClr val="0000CC"/>
                </a:solidFill>
              </a:rPr>
              <a:t>（三）教學後</a:t>
            </a:r>
          </a:p>
          <a:p>
            <a:pPr>
              <a:buFontTx/>
              <a:buNone/>
            </a:pPr>
            <a:r>
              <a:rPr lang="en-US" altLang="zh-TW" sz="2000" b="1" dirty="0" smtClean="0">
                <a:solidFill>
                  <a:srgbClr val="0000CC"/>
                </a:solidFill>
              </a:rPr>
              <a:t>1</a:t>
            </a:r>
            <a:r>
              <a:rPr lang="zh-TW" altLang="en-US" sz="2000" b="1" dirty="0" smtClean="0">
                <a:solidFill>
                  <a:srgbClr val="0000CC"/>
                </a:solidFill>
              </a:rPr>
              <a:t>小亨利故事發表</a:t>
            </a:r>
          </a:p>
          <a:p>
            <a:pPr>
              <a:buFontTx/>
              <a:buNone/>
            </a:pPr>
            <a:r>
              <a:rPr lang="en-US" altLang="zh-TW" sz="2000" b="1" dirty="0" smtClean="0">
                <a:solidFill>
                  <a:srgbClr val="0000CC"/>
                </a:solidFill>
              </a:rPr>
              <a:t>2</a:t>
            </a:r>
            <a:r>
              <a:rPr lang="zh-TW" altLang="en-US" sz="2000" b="1" dirty="0" smtClean="0">
                <a:solidFill>
                  <a:srgbClr val="0000CC"/>
                </a:solidFill>
              </a:rPr>
              <a:t>頒獎</a:t>
            </a:r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192688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7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effectLst/>
              </a:rPr>
            </a:br>
            <a:r>
              <a:rPr lang="zh-TW" altLang="en-US" sz="3600" b="1" dirty="0" smtClean="0">
                <a:solidFill>
                  <a:srgbClr val="0000CC"/>
                </a:solidFill>
                <a:effectLst/>
              </a:rPr>
              <a:t>二、分組創作小亨利故事</a:t>
            </a:r>
            <a:r>
              <a:rPr lang="en-US" altLang="zh-TW" sz="3600" b="1" dirty="0" smtClean="0">
                <a:solidFill>
                  <a:srgbClr val="0000CC"/>
                </a:solidFill>
                <a:effectLst/>
              </a:rPr>
              <a:t>-</a:t>
            </a:r>
            <a:r>
              <a:rPr lang="zh-TW" altLang="en-US" sz="3600" b="1" dirty="0" smtClean="0">
                <a:solidFill>
                  <a:srgbClr val="0000CC"/>
                </a:solidFill>
                <a:effectLst/>
              </a:rPr>
              <a:t>小組學習</a:t>
            </a:r>
            <a:br>
              <a:rPr lang="zh-TW" altLang="en-US" sz="3600" b="1" dirty="0" smtClean="0">
                <a:solidFill>
                  <a:srgbClr val="0000CC"/>
                </a:solidFill>
                <a:effectLst/>
              </a:rPr>
            </a:br>
            <a:endParaRPr lang="zh-TW" altLang="en-US" sz="3600" b="1" dirty="0" smtClean="0">
              <a:solidFill>
                <a:srgbClr val="0000CC"/>
              </a:solidFill>
              <a:effectLst/>
            </a:endParaRPr>
          </a:p>
        </p:txBody>
      </p:sp>
      <p:pic>
        <p:nvPicPr>
          <p:cNvPr id="174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" b="11197"/>
          <a:stretch>
            <a:fillRect/>
          </a:stretch>
        </p:blipFill>
        <p:spPr>
          <a:xfrm>
            <a:off x="611188" y="1268413"/>
            <a:ext cx="7991475" cy="4922837"/>
          </a:xfrm>
        </p:spPr>
      </p:pic>
    </p:spTree>
    <p:extLst>
      <p:ext uri="{BB962C8B-B14F-4D97-AF65-F5344CB8AC3E}">
        <p14:creationId xmlns:p14="http://schemas.microsoft.com/office/powerpoint/2010/main" val="409344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清新的ppt背景素材_背景图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7" y="0"/>
            <a:ext cx="9175267" cy="6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43887" cy="7254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3200" b="1" dirty="0" smtClean="0">
                <a:solidFill>
                  <a:srgbClr val="CC0000"/>
                </a:solidFill>
                <a:effectLst/>
              </a:rPr>
              <a:t>三、故事轉轉盤</a:t>
            </a:r>
            <a:r>
              <a:rPr lang="en-US" altLang="zh-TW" sz="3200" b="1" dirty="0" smtClean="0">
                <a:solidFill>
                  <a:srgbClr val="CC0000"/>
                </a:solidFill>
                <a:effectLst/>
              </a:rPr>
              <a:t>-</a:t>
            </a:r>
            <a:r>
              <a:rPr lang="zh-TW" altLang="en-US" sz="3200" b="1" dirty="0" smtClean="0">
                <a:solidFill>
                  <a:srgbClr val="CC0000"/>
                </a:solidFill>
                <a:effectLst/>
              </a:rPr>
              <a:t>思考力、創造力、審美力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91513" cy="4859338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/>
              <a:t>（一）教學準備</a:t>
            </a:r>
          </a:p>
          <a:p>
            <a:pPr>
              <a:buFontTx/>
              <a:buNone/>
            </a:pPr>
            <a:r>
              <a:rPr lang="en-US" altLang="zh-TW" sz="2000" smtClean="0"/>
              <a:t>1</a:t>
            </a:r>
            <a:r>
              <a:rPr lang="zh-TW" altLang="en-US" sz="2000" smtClean="0"/>
              <a:t>準備材料：兩腳丁、西卡紙、膠水、彩色筆、小亨利故事圖一人一張。</a:t>
            </a:r>
          </a:p>
          <a:p>
            <a:pPr>
              <a:buFontTx/>
              <a:buNone/>
            </a:pPr>
            <a:endParaRPr lang="en-US" altLang="zh-TW" sz="2000" smtClean="0"/>
          </a:p>
          <a:p>
            <a:endParaRPr lang="zh-TW" altLang="en-US" smtClean="0"/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r="11328"/>
          <a:stretch>
            <a:fillRect/>
          </a:stretch>
        </p:blipFill>
        <p:spPr bwMode="auto">
          <a:xfrm>
            <a:off x="323850" y="2420938"/>
            <a:ext cx="2879725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r="15829"/>
          <a:stretch>
            <a:fillRect/>
          </a:stretch>
        </p:blipFill>
        <p:spPr bwMode="auto">
          <a:xfrm>
            <a:off x="3348038" y="2205038"/>
            <a:ext cx="18732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r="5363"/>
          <a:stretch>
            <a:fillRect/>
          </a:stretch>
        </p:blipFill>
        <p:spPr bwMode="auto">
          <a:xfrm>
            <a:off x="5435600" y="2133600"/>
            <a:ext cx="2592388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r="10786"/>
          <a:stretch>
            <a:fillRect/>
          </a:stretch>
        </p:blipFill>
        <p:spPr bwMode="auto">
          <a:xfrm>
            <a:off x="5508625" y="4459288"/>
            <a:ext cx="2592388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62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601</Words>
  <Application>Microsoft Office PowerPoint</Application>
  <PresentationFormat>如螢幕大小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小亨利之歌</vt:lpstr>
      <vt:lpstr>擁報「小亨利」_變變變</vt:lpstr>
      <vt:lpstr>一、四格故事創作-文章寫作</vt:lpstr>
      <vt:lpstr>一、四格故事創作-文章寫作</vt:lpstr>
      <vt:lpstr>一、四格故事創作-文章寫作</vt:lpstr>
      <vt:lpstr>二、分組創作小亨利故事-小組學習 </vt:lpstr>
      <vt:lpstr> 二、分組創作小亨利故事-小組學習 </vt:lpstr>
      <vt:lpstr> 二、分組創作小亨利故事-小組學習 </vt:lpstr>
      <vt:lpstr>三、故事轉轉盤-思考力、創造力、審美力</vt:lpstr>
      <vt:lpstr>三、故事摩天輪-思考力、創造力、審美力</vt:lpstr>
      <vt:lpstr>三、故事摩天輪-思考力、創造力、審美力</vt:lpstr>
      <vt:lpstr>三、故事摩天輪-思考力、創造力、審美力</vt:lpstr>
      <vt:lpstr>教學分享交流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小亨利之歌</dc:title>
  <dc:creator>No</dc:creator>
  <cp:lastModifiedBy>No</cp:lastModifiedBy>
  <cp:revision>11</cp:revision>
  <dcterms:created xsi:type="dcterms:W3CDTF">2016-05-26T14:39:33Z</dcterms:created>
  <dcterms:modified xsi:type="dcterms:W3CDTF">2016-06-04T14:55:02Z</dcterms:modified>
</cp:coreProperties>
</file>