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954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654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42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837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711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91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333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936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40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799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825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5CBA6-B374-4BD5-B109-7B2CC4162885}" type="datetimeFigureOut">
              <a:rPr lang="zh-TW" altLang="en-US" smtClean="0"/>
              <a:t>2016/5/29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4B1B4-527D-418C-8A06-ACA07CBC3D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怎樣讓讀報第一堂課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/>
            </a:r>
            <a:br>
              <a:rPr lang="en-US" altLang="zh-TW" sz="4000" b="1" dirty="0" smtClean="0">
                <a:solidFill>
                  <a:srgbClr val="FF0000"/>
                </a:solidFill>
              </a:rPr>
            </a:br>
            <a:r>
              <a:rPr lang="zh-TW" altLang="en-US" sz="4000" b="1" dirty="0" smtClean="0">
                <a:solidFill>
                  <a:srgbClr val="FF0000"/>
                </a:solidFill>
              </a:rPr>
              <a:t>引起孩子的興趣？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526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00CC"/>
                </a:solidFill>
              </a:rPr>
              <a:t>在遊戲中讀報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zh-TW" altLang="en-US" b="1" dirty="0">
                <a:solidFill>
                  <a:srgbClr val="0000CC"/>
                </a:solidFill>
              </a:rPr>
              <a:t>在開心中讀</a:t>
            </a:r>
            <a:r>
              <a:rPr lang="zh-TW" altLang="en-US" b="1" dirty="0" smtClean="0">
                <a:solidFill>
                  <a:srgbClr val="0000CC"/>
                </a:solidFill>
              </a:rPr>
              <a:t>報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r>
              <a:rPr lang="zh-TW" altLang="en-US" b="1" dirty="0">
                <a:solidFill>
                  <a:srgbClr val="0000CC"/>
                </a:solidFill>
              </a:rPr>
              <a:t>在師生笑容中讀報</a:t>
            </a:r>
          </a:p>
        </p:txBody>
      </p:sp>
    </p:spTree>
    <p:extLst>
      <p:ext uri="{BB962C8B-B14F-4D97-AF65-F5344CB8AC3E}">
        <p14:creationId xmlns:p14="http://schemas.microsoft.com/office/powerpoint/2010/main" val="359658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32775" cy="1223963"/>
          </a:xfrm>
          <a:noFill/>
        </p:spPr>
        <p:txBody>
          <a:bodyPr/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擁「報」賓果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__</a:t>
            </a:r>
            <a:r>
              <a:rPr lang="zh-TW" altLang="en-US" sz="3200" b="1" dirty="0" smtClean="0">
                <a:solidFill>
                  <a:srgbClr val="FF0000"/>
                </a:solidFill>
                <a:effectLst/>
              </a:rPr>
              <a:t>教學分享交流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456113"/>
          </a:xfrm>
        </p:spPr>
        <p:txBody>
          <a:bodyPr/>
          <a:lstStyle/>
          <a:p>
            <a:pPr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      閱讀賓果是一種讓孩子</a:t>
            </a:r>
            <a:r>
              <a:rPr lang="zh-TW" altLang="en-US" b="1" dirty="0" smtClean="0">
                <a:solidFill>
                  <a:srgbClr val="0000CC"/>
                </a:solidFill>
                <a:ea typeface="標楷體" pitchFamily="65" charset="-120"/>
              </a:rPr>
              <a:t>專注讀報的活動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，</a:t>
            </a:r>
            <a:endParaRPr lang="zh-TW" altLang="en-US" dirty="0" smtClean="0">
              <a:solidFill>
                <a:srgbClr val="CC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可以很快的讓孩子感受到讀報的樂趣。</a:t>
            </a:r>
          </a:p>
          <a:p>
            <a:pPr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     </a:t>
            </a:r>
            <a:r>
              <a:rPr lang="zh-TW" altLang="en-US" dirty="0" smtClean="0">
                <a:solidFill>
                  <a:srgbClr val="0000CC"/>
                </a:solidFill>
                <a:ea typeface="標楷體" pitchFamily="65" charset="-120"/>
              </a:rPr>
              <a:t>「賓果」「賓果」</a:t>
            </a: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從孩子的歡樂中你可以</a:t>
            </a:r>
          </a:p>
          <a:p>
            <a:pPr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看到</a:t>
            </a:r>
            <a:r>
              <a:rPr lang="zh-TW" altLang="en-US" dirty="0" smtClean="0">
                <a:solidFill>
                  <a:srgbClr val="CC0000"/>
                </a:solidFill>
                <a:ea typeface="標楷體" pitchFamily="65" charset="-120"/>
              </a:rPr>
              <a:t>孩子臉上因你的指導而有的幸福感。</a:t>
            </a:r>
          </a:p>
          <a:p>
            <a:pPr>
              <a:buFontTx/>
              <a:buNone/>
            </a:pPr>
            <a:r>
              <a:rPr lang="zh-TW" altLang="en-US" dirty="0" smtClean="0">
                <a:solidFill>
                  <a:srgbClr val="000000"/>
                </a:solidFill>
                <a:ea typeface="標楷體" pitchFamily="65" charset="-120"/>
              </a:rPr>
              <a:t>      幸福是可以傳遞的，</a:t>
            </a:r>
            <a:r>
              <a:rPr lang="zh-TW" altLang="en-US" dirty="0" smtClean="0">
                <a:solidFill>
                  <a:srgbClr val="CC0000"/>
                </a:solidFill>
                <a:ea typeface="標楷體" pitchFamily="65" charset="-120"/>
              </a:rPr>
              <a:t>它也傳遞了給你留下難忘的一堂課。</a:t>
            </a:r>
          </a:p>
          <a:p>
            <a:pPr>
              <a:buFontTx/>
              <a:buNone/>
            </a:pPr>
            <a:endParaRPr lang="zh-TW" altLang="en-US" dirty="0" smtClean="0">
              <a:solidFill>
                <a:srgbClr val="CC0000"/>
              </a:solidFill>
              <a:ea typeface="標楷體" pitchFamily="65" charset="-120"/>
            </a:endParaRPr>
          </a:p>
          <a:p>
            <a:pPr>
              <a:buFontTx/>
              <a:buNone/>
            </a:pPr>
            <a:endParaRPr lang="zh-TW" altLang="en-US" dirty="0" smtClean="0"/>
          </a:p>
          <a:p>
            <a:pPr>
              <a:buFontTx/>
              <a:buNone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72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161337" cy="581025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200" b="1" dirty="0" smtClean="0">
                <a:solidFill>
                  <a:srgbClr val="FF0000"/>
                </a:solidFill>
              </a:rPr>
              <a:t>擁「報」賓果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543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kumimoji="0" lang="zh-TW" altLang="en-US" sz="2400" dirty="0" smtClean="0"/>
              <a:t>                                         </a:t>
            </a:r>
            <a:r>
              <a:rPr kumimoji="0" lang="zh-TW" altLang="en-US" sz="2400" b="1" dirty="0" smtClean="0">
                <a:solidFill>
                  <a:srgbClr val="CC0000"/>
                </a:solidFill>
              </a:rPr>
              <a:t>以九格賓果為例</a:t>
            </a:r>
          </a:p>
          <a:p>
            <a:pPr eaLnBrk="1" hangingPunct="1">
              <a:buFontTx/>
              <a:buNone/>
            </a:pPr>
            <a:r>
              <a:rPr kumimoji="0" lang="zh-TW" altLang="en-US" sz="2400" b="1" dirty="0" smtClean="0">
                <a:solidFill>
                  <a:srgbClr val="0000CC"/>
                </a:solidFill>
              </a:rPr>
              <a:t>（一）教學前準備：沒有報紙時，</a:t>
            </a:r>
            <a:r>
              <a:rPr lang="zh-TW" altLang="en-US" sz="2400" b="1" dirty="0" smtClean="0">
                <a:solidFill>
                  <a:srgbClr val="0000CC"/>
                </a:solidFill>
              </a:rPr>
              <a:t>影印一篇文章全班共讀</a:t>
            </a:r>
            <a:endParaRPr kumimoji="0" lang="zh-TW" altLang="en-US" sz="2400" b="1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kumimoji="0" lang="en-US" altLang="zh-TW" sz="2400" b="1" dirty="0" smtClean="0">
                <a:solidFill>
                  <a:srgbClr val="0000CC"/>
                </a:solidFill>
              </a:rPr>
              <a:t>（</a:t>
            </a:r>
            <a:r>
              <a:rPr kumimoji="0" lang="zh-TW" altLang="en-US" sz="2400" b="1" dirty="0" smtClean="0">
                <a:solidFill>
                  <a:srgbClr val="0000CC"/>
                </a:solidFill>
              </a:rPr>
              <a:t>二）教學方法</a:t>
            </a:r>
            <a:endParaRPr lang="zh-TW" altLang="en-US" sz="2400" b="1" dirty="0" smtClean="0">
              <a:solidFill>
                <a:srgbClr val="0000CC"/>
              </a:solidFill>
            </a:endParaRPr>
          </a:p>
          <a:p>
            <a:pPr eaLnBrk="1" hangingPunct="1">
              <a:buFontTx/>
              <a:buNone/>
            </a:pPr>
            <a:r>
              <a:rPr kumimoji="0" lang="en-US" altLang="zh-TW" sz="2400" b="1" dirty="0" smtClean="0"/>
              <a:t>1</a:t>
            </a:r>
            <a:r>
              <a:rPr kumimoji="0" lang="zh-TW" altLang="en-US" sz="2400" b="1" dirty="0" smtClean="0">
                <a:latin typeface="標楷體" pitchFamily="65" charset="-120"/>
                <a:ea typeface="標楷體" pitchFamily="65" charset="-120"/>
              </a:rPr>
              <a:t>老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師從報紙選擇一個或幾個版面一起共讀</a:t>
            </a:r>
          </a:p>
          <a:p>
            <a:pPr eaLnBrk="1" hangingPunct="1">
              <a:buFontTx/>
              <a:buNone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     </a:t>
            </a:r>
            <a:endParaRPr lang="en-US" altLang="zh-TW" sz="2400" dirty="0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4535488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24175"/>
            <a:ext cx="4248150" cy="318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2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FF0000"/>
                </a:solidFill>
              </a:rPr>
              <a:t>擁「報」賓果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4456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>
                <a:solidFill>
                  <a:srgbClr val="0000CC"/>
                </a:solidFill>
              </a:rPr>
              <a:t>2</a:t>
            </a:r>
            <a:r>
              <a:rPr lang="zh-TW" altLang="en-US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從文章出問題考學生</a:t>
            </a:r>
            <a:r>
              <a:rPr lang="zh-TW" altLang="en-US" dirty="0" smtClean="0">
                <a:solidFill>
                  <a:srgbClr val="0000CC"/>
                </a:solidFill>
              </a:rPr>
              <a:t>：</a:t>
            </a:r>
            <a:r>
              <a:rPr lang="zh-TW" altLang="en-US" b="1" dirty="0" smtClean="0">
                <a:solidFill>
                  <a:srgbClr val="0000CC"/>
                </a:solidFill>
              </a:rPr>
              <a:t>以認識報紙為例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）當天最重要的新聞是什麼？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）報紙有幾個版面？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）報紙有幾大張？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）要給媽媽想看的版，名稱是什麼？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）想知道科學的事要看哪一版？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）兒童新聞室報導兒童對不對？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）一份報紙有幾元？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）哪裡可以買的到日報？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400" b="1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）小朋友最愛看的是哪一版？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24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9950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FF0000"/>
                </a:solidFill>
              </a:rPr>
              <a:t>擁「報」賓果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）學生將答案任意寫在九宮格裡</a:t>
            </a:r>
          </a:p>
          <a:p>
            <a:pPr eaLnBrk="1" hangingPunct="1">
              <a:buFontTx/>
              <a:buNone/>
            </a:pP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lang="en-US" altLang="zh-TW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800" b="1" dirty="0" smtClean="0">
                <a:solidFill>
                  <a:srgbClr val="0000CC"/>
                </a:solidFill>
                <a:latin typeface="標楷體" pitchFamily="65" charset="-120"/>
                <a:ea typeface="標楷體" pitchFamily="65" charset="-120"/>
              </a:rPr>
              <a:t>）老師公布答案，三個答案同一條線即賓果</a:t>
            </a:r>
          </a:p>
          <a:p>
            <a:pPr eaLnBrk="1" hangingPunct="1"/>
            <a:endParaRPr lang="en-US" altLang="zh-TW" sz="2800" dirty="0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" r="16658" b="11456"/>
          <a:stretch>
            <a:fillRect/>
          </a:stretch>
        </p:blipFill>
        <p:spPr bwMode="auto">
          <a:xfrm>
            <a:off x="711956" y="2564904"/>
            <a:ext cx="36353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r="14505"/>
          <a:stretch>
            <a:fillRect/>
          </a:stretch>
        </p:blipFill>
        <p:spPr bwMode="auto">
          <a:xfrm>
            <a:off x="4572000" y="2564904"/>
            <a:ext cx="376237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1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FF0000"/>
                </a:solidFill>
              </a:rPr>
              <a:t>學生寫閱讀賓果學習單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77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2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404813"/>
            <a:ext cx="5988050" cy="5937250"/>
          </a:xfrm>
        </p:spPr>
      </p:pic>
    </p:spTree>
    <p:extLst>
      <p:ext uri="{BB962C8B-B14F-4D97-AF65-F5344CB8AC3E}">
        <p14:creationId xmlns:p14="http://schemas.microsoft.com/office/powerpoint/2010/main" val="38628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b="1" dirty="0" smtClean="0">
                <a:solidFill>
                  <a:srgbClr val="FF0000"/>
                </a:solidFill>
              </a:rPr>
              <a:t>擁「報」賓果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dirty="0" smtClean="0"/>
              <a:t>               </a:t>
            </a:r>
            <a:r>
              <a:rPr lang="zh-TW" altLang="en-US" dirty="0" smtClean="0"/>
              <a:t>           </a:t>
            </a:r>
            <a:r>
              <a:rPr lang="zh-TW" altLang="en-US" b="1" dirty="0" smtClean="0">
                <a:solidFill>
                  <a:srgbClr val="0000CC"/>
                </a:solidFill>
              </a:rPr>
              <a:t>以十六格賓果為例</a:t>
            </a:r>
            <a:endParaRPr lang="en-US" altLang="zh-TW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1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老師帶領全班一起閱讀國語日報文章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2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一邊討論文章運用的詞</a:t>
            </a:r>
            <a:r>
              <a:rPr lang="zh-TW" altLang="en-US" sz="2800" dirty="0" smtClean="0">
                <a:solidFill>
                  <a:srgbClr val="CC0000"/>
                </a:solidFill>
              </a:rPr>
              <a:t>（形容詞、四字語詞）</a:t>
            </a:r>
            <a:endParaRPr lang="zh-TW" altLang="en-US" sz="2800" dirty="0" smtClean="0">
              <a:solidFill>
                <a:srgbClr val="CC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3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請小朋友從文中找出十六個重要的詞，寫在學習單上。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4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老師也寫出十六個重要的詞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 </a:t>
            </a:r>
            <a:r>
              <a:rPr lang="zh-TW" altLang="en-US" sz="2800" dirty="0" smtClean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老師公布自己的答案，只要三個連線即賓果。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zh-TW" altLang="en-US" sz="2800" dirty="0" smtClean="0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6817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11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620713"/>
            <a:ext cx="8229600" cy="5905500"/>
          </a:xfrm>
        </p:spPr>
      </p:pic>
      <p:sp>
        <p:nvSpPr>
          <p:cNvPr id="90213" name="AutoShape 101"/>
          <p:cNvSpPr>
            <a:spLocks noChangeArrowheads="1"/>
          </p:cNvSpPr>
          <p:nvPr/>
        </p:nvSpPr>
        <p:spPr bwMode="auto">
          <a:xfrm>
            <a:off x="5795963" y="2060575"/>
            <a:ext cx="215900" cy="504825"/>
          </a:xfrm>
          <a:prstGeom prst="flowChart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214" name="AutoShape 102"/>
          <p:cNvSpPr>
            <a:spLocks noChangeArrowheads="1"/>
          </p:cNvSpPr>
          <p:nvPr/>
        </p:nvSpPr>
        <p:spPr bwMode="auto">
          <a:xfrm>
            <a:off x="2195513" y="1196975"/>
            <a:ext cx="360362" cy="792163"/>
          </a:xfrm>
          <a:prstGeom prst="flowChart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215" name="AutoShape 103"/>
          <p:cNvSpPr>
            <a:spLocks noChangeArrowheads="1"/>
          </p:cNvSpPr>
          <p:nvPr/>
        </p:nvSpPr>
        <p:spPr bwMode="auto">
          <a:xfrm>
            <a:off x="1403350" y="1989138"/>
            <a:ext cx="358775" cy="792162"/>
          </a:xfrm>
          <a:prstGeom prst="flowChart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216" name="AutoShape 104"/>
          <p:cNvSpPr>
            <a:spLocks noChangeArrowheads="1"/>
          </p:cNvSpPr>
          <p:nvPr/>
        </p:nvSpPr>
        <p:spPr bwMode="auto">
          <a:xfrm>
            <a:off x="2484438" y="3500438"/>
            <a:ext cx="287337" cy="504825"/>
          </a:xfrm>
          <a:prstGeom prst="flowChart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217" name="AutoShape 105"/>
          <p:cNvSpPr>
            <a:spLocks noChangeArrowheads="1"/>
          </p:cNvSpPr>
          <p:nvPr/>
        </p:nvSpPr>
        <p:spPr bwMode="auto">
          <a:xfrm>
            <a:off x="3851275" y="4652963"/>
            <a:ext cx="360363" cy="576262"/>
          </a:xfrm>
          <a:prstGeom prst="flowChart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218" name="AutoShape 106"/>
          <p:cNvSpPr>
            <a:spLocks noChangeArrowheads="1"/>
          </p:cNvSpPr>
          <p:nvPr/>
        </p:nvSpPr>
        <p:spPr bwMode="auto">
          <a:xfrm>
            <a:off x="2124075" y="4652963"/>
            <a:ext cx="360363" cy="649287"/>
          </a:xfrm>
          <a:prstGeom prst="flowChart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0219" name="AutoShape 107"/>
          <p:cNvSpPr>
            <a:spLocks noChangeArrowheads="1"/>
          </p:cNvSpPr>
          <p:nvPr/>
        </p:nvSpPr>
        <p:spPr bwMode="auto">
          <a:xfrm>
            <a:off x="1042988" y="5589588"/>
            <a:ext cx="360362" cy="504825"/>
          </a:xfrm>
          <a:prstGeom prst="flowChartProcess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34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0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3" grpId="0" animBg="1"/>
      <p:bldP spid="90214" grpId="0" animBg="1"/>
      <p:bldP spid="90215" grpId="0" animBg="1"/>
      <p:bldP spid="90216" grpId="0" animBg="1"/>
      <p:bldP spid="90217" grpId="0" animBg="1"/>
      <p:bldP spid="90218" grpId="0" animBg="1"/>
      <p:bldP spid="90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0.so.qhimg.com/bdr/_240_/t01ad85d88ff0e6eb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60"/>
            <a:ext cx="9144000" cy="686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8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765174"/>
            <a:ext cx="6337300" cy="5904185"/>
          </a:xfrm>
        </p:spPr>
      </p:pic>
      <p:graphicFrame>
        <p:nvGraphicFramePr>
          <p:cNvPr id="85002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480705"/>
              </p:ext>
            </p:extLst>
          </p:nvPr>
        </p:nvGraphicFramePr>
        <p:xfrm>
          <a:off x="2555875" y="188913"/>
          <a:ext cx="4679950" cy="517956"/>
        </p:xfrm>
        <a:graphic>
          <a:graphicData uri="http://schemas.openxmlformats.org/drawingml/2006/table">
            <a:tbl>
              <a:tblPr/>
              <a:tblGrid>
                <a:gridCol w="4679950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             </a:t>
                      </a:r>
                      <a:r>
                        <a:rPr kumimoji="1" lang="zh-TW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新細明體" pitchFamily="18" charset="-120"/>
                        </a:rPr>
                        <a:t>學生作品</a:t>
                      </a: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4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402</Words>
  <Application>Microsoft Office PowerPoint</Application>
  <PresentationFormat>如螢幕大小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怎樣讓讀報第一堂課 引起孩子的興趣？</vt:lpstr>
      <vt:lpstr>擁「報」賓果1</vt:lpstr>
      <vt:lpstr>擁「報」賓果1</vt:lpstr>
      <vt:lpstr>擁「報」賓果1</vt:lpstr>
      <vt:lpstr>學生寫閱讀賓果學習單</vt:lpstr>
      <vt:lpstr>PowerPoint 簡報</vt:lpstr>
      <vt:lpstr>擁「報」賓果2</vt:lpstr>
      <vt:lpstr>PowerPoint 簡報</vt:lpstr>
      <vt:lpstr>PowerPoint 簡報</vt:lpstr>
      <vt:lpstr>擁「報」賓果__教學分享交流</vt:lpstr>
    </vt:vector>
  </TitlesOfParts>
  <Company>CCU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擁「報」賓果1</dc:title>
  <dc:creator>No</dc:creator>
  <cp:lastModifiedBy>No</cp:lastModifiedBy>
  <cp:revision>5</cp:revision>
  <dcterms:created xsi:type="dcterms:W3CDTF">2016-05-14T23:22:33Z</dcterms:created>
  <dcterms:modified xsi:type="dcterms:W3CDTF">2016-05-29T05:40:17Z</dcterms:modified>
</cp:coreProperties>
</file>