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78" r:id="rId2"/>
    <p:sldId id="548" r:id="rId3"/>
    <p:sldId id="549" r:id="rId4"/>
    <p:sldId id="550" r:id="rId5"/>
    <p:sldId id="551" r:id="rId6"/>
    <p:sldId id="552" r:id="rId7"/>
    <p:sldId id="553" r:id="rId8"/>
    <p:sldId id="55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379B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15" autoAdjust="0"/>
    <p:restoredTop sz="86384" autoAdjust="0"/>
  </p:normalViewPr>
  <p:slideViewPr>
    <p:cSldViewPr>
      <p:cViewPr varScale="1">
        <p:scale>
          <a:sx n="69" d="100"/>
          <a:sy n="69" d="100"/>
        </p:scale>
        <p:origin x="65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B6D7-CC87-49AC-9820-2EA643C85886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D58D-3F68-4A3C-8E0E-AA207242A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01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D58D-3F68-4A3C-8E0E-AA207242AB4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5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86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07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9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37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38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0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50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9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2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9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D9D0-1F8C-493D-ADF4-362D493A66EA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B7D1-E325-4BF2-874F-FBB5F01CF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41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1532;&#19968;&#27425;&#20998;&#20139;&#24433;&#38899;/&#25793;&#22577;&#26089;&#23433;.av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0" y="0"/>
            <a:ext cx="91727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三</a:t>
            </a:r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、</a:t>
            </a:r>
            <a:r>
              <a:rPr lang="zh-TW" altLang="en-US" sz="4800" b="1" dirty="0">
                <a:solidFill>
                  <a:srgbClr val="FF0000"/>
                </a:solidFill>
                <a:latin typeface="+mj-ea"/>
              </a:rPr>
              <a:t>擁「報」</a:t>
            </a:r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家長</a:t>
            </a:r>
            <a:r>
              <a:rPr lang="en-US" altLang="zh-TW" sz="4800" b="1" dirty="0" smtClean="0">
                <a:solidFill>
                  <a:srgbClr val="FF0000"/>
                </a:solidFill>
                <a:latin typeface="+mj-ea"/>
              </a:rPr>
              <a:t>_</a:t>
            </a:r>
            <a:br>
              <a:rPr lang="en-US" altLang="zh-TW" sz="4800" b="1" dirty="0" smtClean="0">
                <a:solidFill>
                  <a:srgbClr val="FF0000"/>
                </a:solidFill>
                <a:latin typeface="+mj-ea"/>
              </a:rPr>
            </a:br>
            <a:r>
              <a:rPr lang="zh-TW" altLang="en-US" sz="4800" b="1" dirty="0" smtClean="0">
                <a:solidFill>
                  <a:srgbClr val="FF0000"/>
                </a:solidFill>
                <a:latin typeface="+mj-ea"/>
              </a:rPr>
              <a:t>給家長的一封讀報信</a:t>
            </a:r>
            <a:endParaRPr lang="zh-TW" altLang="en-US" sz="4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3277" y="238121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dirty="0"/>
              <a:t>開學初寫一封誠懇的「讀報通知」的信</a:t>
            </a:r>
          </a:p>
          <a:p>
            <a:pPr marL="0" indent="0" algn="ctr">
              <a:buNone/>
            </a:pPr>
            <a:r>
              <a:rPr lang="zh-TW" altLang="en-US"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內容提到</a:t>
            </a: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這是老師要送給你們全家珍貴的禮物</a:t>
            </a: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期待家長一起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配合。</a:t>
            </a:r>
            <a:endParaRPr lang="zh-TW" altLang="en-US" sz="36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7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891588" cy="1084411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CC0000"/>
                </a:solidFill>
              </a:rPr>
              <a:t>五</a:t>
            </a:r>
            <a:r>
              <a:rPr lang="zh-TW" altLang="en-US" sz="4000" b="1" dirty="0" smtClean="0">
                <a:solidFill>
                  <a:srgbClr val="CC0000"/>
                </a:solidFill>
              </a:rPr>
              <a:t>、如何在晨間天天讀報</a:t>
            </a:r>
            <a:r>
              <a:rPr lang="en-US" altLang="zh-TW" sz="4000" b="1" dirty="0" smtClean="0">
                <a:solidFill>
                  <a:srgbClr val="CC0000"/>
                </a:solidFill>
              </a:rPr>
              <a:t/>
            </a:r>
            <a:br>
              <a:rPr lang="en-US" altLang="zh-TW" sz="4000" b="1" dirty="0" smtClean="0">
                <a:solidFill>
                  <a:srgbClr val="CC0000"/>
                </a:solidFill>
              </a:rPr>
            </a:br>
            <a:r>
              <a:rPr lang="zh-TW" altLang="en-US" sz="4000" b="1" dirty="0" smtClean="0">
                <a:solidFill>
                  <a:srgbClr val="CC0000"/>
                </a:solidFill>
              </a:rPr>
              <a:t>擁「報」早安</a:t>
            </a:r>
            <a:r>
              <a:rPr lang="en-US" altLang="zh-TW" sz="2800" b="1" dirty="0" smtClean="0">
                <a:solidFill>
                  <a:srgbClr val="CC0000"/>
                </a:solidFill>
              </a:rPr>
              <a:t>-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從每天踏進教室的那一刻開始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16216" y="1813992"/>
            <a:ext cx="2304255" cy="44561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zh-TW" altLang="en-US" dirty="0" smtClean="0"/>
              <a:t>（一）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準備事項</a:t>
            </a:r>
          </a:p>
          <a:p>
            <a:pPr eaLnBrk="1" hangingPunct="1">
              <a:buFontTx/>
              <a:buNone/>
            </a:pPr>
            <a:r>
              <a:rPr kumimoji="0"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首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先準備全班份數不同日期的報紙。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在報紙上方貼上全班座號的貼條。</a:t>
            </a:r>
          </a:p>
          <a:p>
            <a:pPr eaLnBrk="1" hangingPunct="1"/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2509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681575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放學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前將</a:t>
            </a: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報紙發下，放在孩子桌上</a:t>
            </a:r>
            <a:endParaRPr lang="zh-TW" altLang="en-US" sz="3600" b="1" dirty="0" smtClean="0">
              <a:solidFill>
                <a:srgbClr val="0000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1017"/>
            <a:ext cx="6984776" cy="506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43887" cy="72548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CC0000"/>
                </a:solidFill>
              </a:rPr>
              <a:t>     擁   「報」  早     安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879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（二）</a:t>
            </a:r>
            <a:r>
              <a:rPr lang="zh-TW" altLang="en-US" dirty="0" smtClean="0">
                <a:solidFill>
                  <a:srgbClr val="000000"/>
                </a:solidFill>
              </a:rPr>
              <a:t>走進教室</a:t>
            </a:r>
            <a:r>
              <a:rPr lang="zh-TW" altLang="en-US" dirty="0" smtClean="0">
                <a:solidFill>
                  <a:srgbClr val="000000"/>
                </a:solidFill>
                <a:hlinkClick r:id="rId3" action="ppaction://hlinkfile"/>
              </a:rPr>
              <a:t>安靜讀報</a:t>
            </a:r>
            <a:endParaRPr lang="zh-TW" alt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73" y="2610272"/>
            <a:ext cx="35083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6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擁「報」早安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59343"/>
            <a:ext cx="7920037" cy="4681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3333FF"/>
                </a:solidFill>
              </a:rPr>
              <a:t>（三）教學步驟：</a:t>
            </a:r>
          </a:p>
          <a:p>
            <a:pPr eaLnBrk="1" hangingPunct="1">
              <a:buFontTx/>
              <a:buNone/>
            </a:pPr>
            <a:r>
              <a:rPr lang="zh-TW" altLang="en-US" b="1" dirty="0" smtClean="0">
                <a:solidFill>
                  <a:srgbClr val="000000"/>
                </a:solidFill>
              </a:rPr>
              <a:t>   </a:t>
            </a:r>
            <a:r>
              <a:rPr lang="en-US" altLang="zh-TW" sz="2800" b="1" dirty="0" smtClean="0">
                <a:solidFill>
                  <a:srgbClr val="CC0000"/>
                </a:solidFill>
              </a:rPr>
              <a:t>1.</a:t>
            </a:r>
            <a:r>
              <a:rPr lang="zh-TW" altLang="en-US" sz="2800" b="1" dirty="0" smtClean="0">
                <a:solidFill>
                  <a:srgbClr val="CC0000"/>
                </a:solidFill>
              </a:rPr>
              <a:t>告訴孩子晨間讀報的規定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</a:rPr>
              <a:t> 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）一進教室開始閱報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）不能在教室走動聊天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）早餐盡量在家裡吃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）吃早餐者吃完才能閱報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）被登記者的處罰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）老師一起參與</a:t>
            </a:r>
          </a:p>
          <a:p>
            <a:pPr eaLnBrk="1" hangingPunct="1">
              <a:buFontTx/>
              <a:buNone/>
            </a:pP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27509"/>
          <a:stretch>
            <a:fillRect/>
          </a:stretch>
        </p:blipFill>
        <p:spPr bwMode="auto">
          <a:xfrm>
            <a:off x="5548249" y="1700808"/>
            <a:ext cx="3289622" cy="469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怎樣讓孩子確實老實讀報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dirty="0" smtClean="0">
                <a:solidFill>
                  <a:srgbClr val="0000CC"/>
                </a:solidFill>
              </a:rPr>
              <a:t>    </a:t>
            </a:r>
            <a:r>
              <a:rPr lang="en-US" altLang="zh-TW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每人一本佳言美句本（國語直行作業簿）</a:t>
            </a:r>
          </a:p>
          <a:p>
            <a:pPr eaLnBrk="1" hangingPunct="1">
              <a:buFontTx/>
              <a:buNone/>
            </a:pPr>
            <a:endParaRPr lang="zh-TW" altLang="en-US" dirty="0" smtClean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67188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0322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43887" cy="725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0000CC"/>
                </a:solidFill>
                <a:latin typeface="+mj-ea"/>
              </a:rPr>
              <a:t>一邊讀一邊抄</a:t>
            </a:r>
            <a:r>
              <a:rPr lang="en-US" altLang="zh-TW" sz="3600" b="1" dirty="0" smtClean="0">
                <a:solidFill>
                  <a:srgbClr val="0000CC"/>
                </a:solidFill>
                <a:latin typeface="+mj-ea"/>
              </a:rPr>
              <a:t>_</a:t>
            </a:r>
            <a:r>
              <a:rPr lang="zh-TW" altLang="en-US" sz="3600" b="1" dirty="0" smtClean="0">
                <a:solidFill>
                  <a:srgbClr val="0000CC"/>
                </a:solidFill>
                <a:latin typeface="+mj-ea"/>
              </a:rPr>
              <a:t>報紙的佳言美句</a:t>
            </a:r>
          </a:p>
        </p:txBody>
      </p:sp>
      <p:pic>
        <p:nvPicPr>
          <p:cNvPr id="1269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24744"/>
            <a:ext cx="8777894" cy="5472608"/>
          </a:xfrm>
        </p:spPr>
      </p:pic>
    </p:spTree>
    <p:extLst>
      <p:ext uri="{BB962C8B-B14F-4D97-AF65-F5344CB8AC3E}">
        <p14:creationId xmlns:p14="http://schemas.microsoft.com/office/powerpoint/2010/main" val="9020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3.so.qhimg.com/t0137fdedb7774602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600" b="1" dirty="0" smtClean="0">
                <a:solidFill>
                  <a:srgbClr val="CC0000"/>
                </a:solidFill>
              </a:rPr>
              <a:t>擁「報」早安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17651"/>
            <a:ext cx="8064251" cy="44561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（三）教學分享交流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安靜取代喧嘩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靜心功夫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嘉言美句本，將喜歡的句子抄下，日日</a:t>
            </a:r>
            <a:endPara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 看，日日抄，日積月累，就像在拜師學</a:t>
            </a:r>
            <a:endPara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     武功，累積語文能力功夫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一滴水一滴水慢慢加會變成一桶水</a:t>
            </a:r>
            <a:endPara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dirty="0" smtClean="0"/>
              <a:t> </a:t>
            </a:r>
          </a:p>
        </p:txBody>
      </p:sp>
      <p:pic>
        <p:nvPicPr>
          <p:cNvPr id="23557" name="Picture 5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14" y="5415324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299</Words>
  <Application>Microsoft Office PowerPoint</Application>
  <PresentationFormat>如螢幕大小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Office 佈景主題</vt:lpstr>
      <vt:lpstr>三、擁「報」家長_ 給家長的一封讀報信</vt:lpstr>
      <vt:lpstr>五、如何在晨間天天讀報 擁「報」早安-從每天踏進教室的那一刻開始</vt:lpstr>
      <vt:lpstr>3.每天放學前將報紙發下，放在孩子桌上</vt:lpstr>
      <vt:lpstr>     擁   「報」  早     安</vt:lpstr>
      <vt:lpstr>擁「報」早安</vt:lpstr>
      <vt:lpstr>怎樣讓孩子確實老實讀報 </vt:lpstr>
      <vt:lpstr>一邊讀一邊抄_報紙的佳言美句</vt:lpstr>
      <vt:lpstr>擁「報」早安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接新班讀報第一招_班級經營</dc:title>
  <dc:creator>user</dc:creator>
  <cp:lastModifiedBy>Administrator</cp:lastModifiedBy>
  <cp:revision>224</cp:revision>
  <dcterms:created xsi:type="dcterms:W3CDTF">2017-10-04T06:37:48Z</dcterms:created>
  <dcterms:modified xsi:type="dcterms:W3CDTF">2020-08-06T09:48:41Z</dcterms:modified>
</cp:coreProperties>
</file>